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61" r:id="rId8"/>
    <p:sldId id="260" r:id="rId9"/>
    <p:sldId id="263" r:id="rId10"/>
  </p:sldIdLst>
  <p:sldSz cx="7569200" cy="10706100"/>
  <p:notesSz cx="7569200" cy="10706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3"/>
    <p:restoredTop sz="94694"/>
  </p:normalViewPr>
  <p:slideViewPr>
    <p:cSldViewPr>
      <p:cViewPr>
        <p:scale>
          <a:sx n="93" d="100"/>
          <a:sy n="93" d="100"/>
        </p:scale>
        <p:origin x="1296" y="-93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Wilder" userId="2aed6380-e521-4f78-9874-b99bdb1b125f" providerId="ADAL" clId="{7BD41A0B-A8C6-4D50-AF0F-77BE1037B104}"/>
    <pc:docChg chg="modSld">
      <pc:chgData name="Melissa Wilder" userId="2aed6380-e521-4f78-9874-b99bdb1b125f" providerId="ADAL" clId="{7BD41A0B-A8C6-4D50-AF0F-77BE1037B104}" dt="2025-04-07T13:27:05.015" v="328" actId="207"/>
      <pc:docMkLst>
        <pc:docMk/>
      </pc:docMkLst>
      <pc:sldChg chg="modSp mod">
        <pc:chgData name="Melissa Wilder" userId="2aed6380-e521-4f78-9874-b99bdb1b125f" providerId="ADAL" clId="{7BD41A0B-A8C6-4D50-AF0F-77BE1037B104}" dt="2025-04-07T13:27:05.015" v="328" actId="207"/>
        <pc:sldMkLst>
          <pc:docMk/>
          <pc:sldMk cId="0" sldId="256"/>
        </pc:sldMkLst>
        <pc:spChg chg="mod">
          <ac:chgData name="Melissa Wilder" userId="2aed6380-e521-4f78-9874-b99bdb1b125f" providerId="ADAL" clId="{7BD41A0B-A8C6-4D50-AF0F-77BE1037B104}" dt="2025-04-07T13:26:54.435" v="327" actId="207"/>
          <ac:spMkLst>
            <pc:docMk/>
            <pc:sldMk cId="0" sldId="256"/>
            <ac:spMk id="6" creationId="{00000000-0000-0000-0000-000000000000}"/>
          </ac:spMkLst>
        </pc:spChg>
        <pc:spChg chg="mod">
          <ac:chgData name="Melissa Wilder" userId="2aed6380-e521-4f78-9874-b99bdb1b125f" providerId="ADAL" clId="{7BD41A0B-A8C6-4D50-AF0F-77BE1037B104}" dt="2025-04-07T13:27:05.015" v="328" actId="207"/>
          <ac:spMkLst>
            <pc:docMk/>
            <pc:sldMk cId="0" sldId="256"/>
            <ac:spMk id="7" creationId="{00000000-0000-0000-0000-000000000000}"/>
          </ac:spMkLst>
        </pc:spChg>
      </pc:sldChg>
      <pc:sldChg chg="modSp mod">
        <pc:chgData name="Melissa Wilder" userId="2aed6380-e521-4f78-9874-b99bdb1b125f" providerId="ADAL" clId="{7BD41A0B-A8C6-4D50-AF0F-77BE1037B104}" dt="2025-04-04T14:58:16.024" v="100" actId="20577"/>
        <pc:sldMkLst>
          <pc:docMk/>
          <pc:sldMk cId="0" sldId="258"/>
        </pc:sldMkLst>
        <pc:spChg chg="mod">
          <ac:chgData name="Melissa Wilder" userId="2aed6380-e521-4f78-9874-b99bdb1b125f" providerId="ADAL" clId="{7BD41A0B-A8C6-4D50-AF0F-77BE1037B104}" dt="2025-04-04T14:56:23.378" v="83" actId="20577"/>
          <ac:spMkLst>
            <pc:docMk/>
            <pc:sldMk cId="0" sldId="258"/>
            <ac:spMk id="7" creationId="{A673A36C-5EAD-D624-AE93-D19B273E77A5}"/>
          </ac:spMkLst>
        </pc:spChg>
        <pc:spChg chg="mod">
          <ac:chgData name="Melissa Wilder" userId="2aed6380-e521-4f78-9874-b99bdb1b125f" providerId="ADAL" clId="{7BD41A0B-A8C6-4D50-AF0F-77BE1037B104}" dt="2025-04-04T14:57:04.005" v="89" actId="20577"/>
          <ac:spMkLst>
            <pc:docMk/>
            <pc:sldMk cId="0" sldId="258"/>
            <ac:spMk id="8" creationId="{9BCCAFAA-8A3F-A545-CA42-AB02FFCE45D1}"/>
          </ac:spMkLst>
        </pc:spChg>
        <pc:spChg chg="mod">
          <ac:chgData name="Melissa Wilder" userId="2aed6380-e521-4f78-9874-b99bdb1b125f" providerId="ADAL" clId="{7BD41A0B-A8C6-4D50-AF0F-77BE1037B104}" dt="2025-04-04T14:57:38.196" v="95" actId="20577"/>
          <ac:spMkLst>
            <pc:docMk/>
            <pc:sldMk cId="0" sldId="258"/>
            <ac:spMk id="11" creationId="{75113FBC-42BE-48C3-903B-A95DE8152CE3}"/>
          </ac:spMkLst>
        </pc:spChg>
        <pc:spChg chg="mod">
          <ac:chgData name="Melissa Wilder" userId="2aed6380-e521-4f78-9874-b99bdb1b125f" providerId="ADAL" clId="{7BD41A0B-A8C6-4D50-AF0F-77BE1037B104}" dt="2025-04-04T14:58:16.024" v="100" actId="20577"/>
          <ac:spMkLst>
            <pc:docMk/>
            <pc:sldMk cId="0" sldId="258"/>
            <ac:spMk id="13" creationId="{328AAB22-A87F-9ECF-DA63-FF8DBD8EC2D5}"/>
          </ac:spMkLst>
        </pc:spChg>
      </pc:sldChg>
      <pc:sldChg chg="modSp mod">
        <pc:chgData name="Melissa Wilder" userId="2aed6380-e521-4f78-9874-b99bdb1b125f" providerId="ADAL" clId="{7BD41A0B-A8C6-4D50-AF0F-77BE1037B104}" dt="2025-04-04T15:05:43.437" v="162" actId="14100"/>
        <pc:sldMkLst>
          <pc:docMk/>
          <pc:sldMk cId="0" sldId="260"/>
        </pc:sldMkLst>
        <pc:picChg chg="mod">
          <ac:chgData name="Melissa Wilder" userId="2aed6380-e521-4f78-9874-b99bdb1b125f" providerId="ADAL" clId="{7BD41A0B-A8C6-4D50-AF0F-77BE1037B104}" dt="2025-04-04T15:04:00.418" v="150" actId="1035"/>
          <ac:picMkLst>
            <pc:docMk/>
            <pc:sldMk cId="0" sldId="260"/>
            <ac:picMk id="10" creationId="{F6112644-DD21-BB09-BF2B-E2AD0F424CD1}"/>
          </ac:picMkLst>
        </pc:picChg>
        <pc:picChg chg="mod">
          <ac:chgData name="Melissa Wilder" userId="2aed6380-e521-4f78-9874-b99bdb1b125f" providerId="ADAL" clId="{7BD41A0B-A8C6-4D50-AF0F-77BE1037B104}" dt="2025-04-04T15:04:00.418" v="150" actId="1035"/>
          <ac:picMkLst>
            <pc:docMk/>
            <pc:sldMk cId="0" sldId="260"/>
            <ac:picMk id="12" creationId="{4E90F8B6-48D2-248E-DC80-2CBEDB2E69C7}"/>
          </ac:picMkLst>
        </pc:picChg>
        <pc:picChg chg="mod">
          <ac:chgData name="Melissa Wilder" userId="2aed6380-e521-4f78-9874-b99bdb1b125f" providerId="ADAL" clId="{7BD41A0B-A8C6-4D50-AF0F-77BE1037B104}" dt="2025-04-04T15:04:00.418" v="150" actId="1035"/>
          <ac:picMkLst>
            <pc:docMk/>
            <pc:sldMk cId="0" sldId="260"/>
            <ac:picMk id="14" creationId="{EB7042F0-3DD4-549E-086C-1FFEFBA48E94}"/>
          </ac:picMkLst>
        </pc:picChg>
        <pc:picChg chg="mod">
          <ac:chgData name="Melissa Wilder" userId="2aed6380-e521-4f78-9874-b99bdb1b125f" providerId="ADAL" clId="{7BD41A0B-A8C6-4D50-AF0F-77BE1037B104}" dt="2025-04-04T15:04:17.665" v="151" actId="14100"/>
          <ac:picMkLst>
            <pc:docMk/>
            <pc:sldMk cId="0" sldId="260"/>
            <ac:picMk id="16" creationId="{39D72B46-92EA-85C7-0F40-9999642125AD}"/>
          </ac:picMkLst>
        </pc:picChg>
        <pc:picChg chg="mod">
          <ac:chgData name="Melissa Wilder" userId="2aed6380-e521-4f78-9874-b99bdb1b125f" providerId="ADAL" clId="{7BD41A0B-A8C6-4D50-AF0F-77BE1037B104}" dt="2025-04-04T15:03:03.959" v="131" actId="1035"/>
          <ac:picMkLst>
            <pc:docMk/>
            <pc:sldMk cId="0" sldId="260"/>
            <ac:picMk id="19" creationId="{370AA7E2-1EC0-577D-17F2-4FFC915FC88B}"/>
          </ac:picMkLst>
        </pc:picChg>
        <pc:picChg chg="mod">
          <ac:chgData name="Melissa Wilder" userId="2aed6380-e521-4f78-9874-b99bdb1b125f" providerId="ADAL" clId="{7BD41A0B-A8C6-4D50-AF0F-77BE1037B104}" dt="2025-04-04T15:03:08.942" v="132" actId="1035"/>
          <ac:picMkLst>
            <pc:docMk/>
            <pc:sldMk cId="0" sldId="260"/>
            <ac:picMk id="20" creationId="{17C47199-EAE4-9034-0A86-C586B7948D2F}"/>
          </ac:picMkLst>
        </pc:picChg>
        <pc:picChg chg="mod">
          <ac:chgData name="Melissa Wilder" userId="2aed6380-e521-4f78-9874-b99bdb1b125f" providerId="ADAL" clId="{7BD41A0B-A8C6-4D50-AF0F-77BE1037B104}" dt="2025-04-04T15:05:43.437" v="162" actId="14100"/>
          <ac:picMkLst>
            <pc:docMk/>
            <pc:sldMk cId="0" sldId="260"/>
            <ac:picMk id="21" creationId="{63B7D007-5458-A841-F6D7-AB1B4FB101EC}"/>
          </ac:picMkLst>
        </pc:picChg>
        <pc:picChg chg="mod">
          <ac:chgData name="Melissa Wilder" userId="2aed6380-e521-4f78-9874-b99bdb1b125f" providerId="ADAL" clId="{7BD41A0B-A8C6-4D50-AF0F-77BE1037B104}" dt="2025-04-04T15:05:15.572" v="157" actId="1036"/>
          <ac:picMkLst>
            <pc:docMk/>
            <pc:sldMk cId="0" sldId="260"/>
            <ac:picMk id="22" creationId="{3F1A6F03-B8D1-F07A-6F68-905C29F5F65B}"/>
          </ac:picMkLst>
        </pc:picChg>
        <pc:picChg chg="mod">
          <ac:chgData name="Melissa Wilder" userId="2aed6380-e521-4f78-9874-b99bdb1b125f" providerId="ADAL" clId="{7BD41A0B-A8C6-4D50-AF0F-77BE1037B104}" dt="2025-04-04T15:03:03.959" v="131" actId="1035"/>
          <ac:picMkLst>
            <pc:docMk/>
            <pc:sldMk cId="0" sldId="260"/>
            <ac:picMk id="23" creationId="{0E52504C-D34F-D0F7-CAF9-1724FF34D71F}"/>
          </ac:picMkLst>
        </pc:picChg>
        <pc:picChg chg="mod">
          <ac:chgData name="Melissa Wilder" userId="2aed6380-e521-4f78-9874-b99bdb1b125f" providerId="ADAL" clId="{7BD41A0B-A8C6-4D50-AF0F-77BE1037B104}" dt="2025-04-04T15:05:18.637" v="160" actId="1036"/>
          <ac:picMkLst>
            <pc:docMk/>
            <pc:sldMk cId="0" sldId="260"/>
            <ac:picMk id="24" creationId="{112B9793-743F-05D9-A7C0-51E5E43DFA13}"/>
          </ac:picMkLst>
        </pc:picChg>
        <pc:picChg chg="mod">
          <ac:chgData name="Melissa Wilder" userId="2aed6380-e521-4f78-9874-b99bdb1b125f" providerId="ADAL" clId="{7BD41A0B-A8C6-4D50-AF0F-77BE1037B104}" dt="2025-04-04T15:05:16.561" v="158" actId="1036"/>
          <ac:picMkLst>
            <pc:docMk/>
            <pc:sldMk cId="0" sldId="260"/>
            <ac:picMk id="25" creationId="{49A09580-41D2-DE0E-6DE2-8C6CFA6D27C3}"/>
          </ac:picMkLst>
        </pc:picChg>
        <pc:picChg chg="mod">
          <ac:chgData name="Melissa Wilder" userId="2aed6380-e521-4f78-9874-b99bdb1b125f" providerId="ADAL" clId="{7BD41A0B-A8C6-4D50-AF0F-77BE1037B104}" dt="2025-04-04T15:05:17.628" v="159" actId="1036"/>
          <ac:picMkLst>
            <pc:docMk/>
            <pc:sldMk cId="0" sldId="260"/>
            <ac:picMk id="26" creationId="{DEAD40BD-7811-39F7-9FBD-477402B8E5C5}"/>
          </ac:picMkLst>
        </pc:picChg>
        <pc:picChg chg="mod">
          <ac:chgData name="Melissa Wilder" userId="2aed6380-e521-4f78-9874-b99bdb1b125f" providerId="ADAL" clId="{7BD41A0B-A8C6-4D50-AF0F-77BE1037B104}" dt="2025-04-04T15:05:01.989" v="156" actId="1037"/>
          <ac:picMkLst>
            <pc:docMk/>
            <pc:sldMk cId="0" sldId="260"/>
            <ac:picMk id="27" creationId="{A970A538-D468-CDF2-5072-22221E0325E5}"/>
          </ac:picMkLst>
        </pc:picChg>
        <pc:picChg chg="mod">
          <ac:chgData name="Melissa Wilder" userId="2aed6380-e521-4f78-9874-b99bdb1b125f" providerId="ADAL" clId="{7BD41A0B-A8C6-4D50-AF0F-77BE1037B104}" dt="2025-04-04T15:05:30.107" v="161" actId="1035"/>
          <ac:picMkLst>
            <pc:docMk/>
            <pc:sldMk cId="0" sldId="260"/>
            <ac:picMk id="30" creationId="{16B0CDD7-86BA-CE8C-4874-832E3B8F2C48}"/>
          </ac:picMkLst>
        </pc:picChg>
        <pc:picChg chg="mod">
          <ac:chgData name="Melissa Wilder" userId="2aed6380-e521-4f78-9874-b99bdb1b125f" providerId="ADAL" clId="{7BD41A0B-A8C6-4D50-AF0F-77BE1037B104}" dt="2025-04-04T15:03:43.653" v="147" actId="1035"/>
          <ac:picMkLst>
            <pc:docMk/>
            <pc:sldMk cId="0" sldId="260"/>
            <ac:picMk id="31" creationId="{3F1A2922-549E-9B0A-9A3C-D56EB8E9EA95}"/>
          </ac:picMkLst>
        </pc:picChg>
        <pc:picChg chg="mod">
          <ac:chgData name="Melissa Wilder" userId="2aed6380-e521-4f78-9874-b99bdb1b125f" providerId="ADAL" clId="{7BD41A0B-A8C6-4D50-AF0F-77BE1037B104}" dt="2025-04-04T15:03:42.449" v="146" actId="1035"/>
          <ac:picMkLst>
            <pc:docMk/>
            <pc:sldMk cId="0" sldId="260"/>
            <ac:picMk id="33" creationId="{812E1F21-0211-5F6A-1C32-A23D3B727A85}"/>
          </ac:picMkLst>
        </pc:picChg>
        <pc:picChg chg="mod">
          <ac:chgData name="Melissa Wilder" userId="2aed6380-e521-4f78-9874-b99bdb1b125f" providerId="ADAL" clId="{7BD41A0B-A8C6-4D50-AF0F-77BE1037B104}" dt="2025-04-04T15:03:49.486" v="149" actId="1035"/>
          <ac:picMkLst>
            <pc:docMk/>
            <pc:sldMk cId="0" sldId="260"/>
            <ac:picMk id="46" creationId="{F8F6816E-EC0C-D8D4-109B-4914055165F0}"/>
          </ac:picMkLst>
        </pc:picChg>
        <pc:picChg chg="mod">
          <ac:chgData name="Melissa Wilder" userId="2aed6380-e521-4f78-9874-b99bdb1b125f" providerId="ADAL" clId="{7BD41A0B-A8C6-4D50-AF0F-77BE1037B104}" dt="2025-04-04T15:03:49.486" v="149" actId="1035"/>
          <ac:picMkLst>
            <pc:docMk/>
            <pc:sldMk cId="0" sldId="260"/>
            <ac:picMk id="47" creationId="{09155BAA-5916-A0C5-598A-D1D40219949E}"/>
          </ac:picMkLst>
        </pc:picChg>
        <pc:picChg chg="mod">
          <ac:chgData name="Melissa Wilder" userId="2aed6380-e521-4f78-9874-b99bdb1b125f" providerId="ADAL" clId="{7BD41A0B-A8C6-4D50-AF0F-77BE1037B104}" dt="2025-04-04T15:03:49.486" v="149" actId="1035"/>
          <ac:picMkLst>
            <pc:docMk/>
            <pc:sldMk cId="0" sldId="260"/>
            <ac:picMk id="51" creationId="{B498C3DE-0EEA-B8E0-80EB-26484FBE444F}"/>
          </ac:picMkLst>
        </pc:picChg>
        <pc:picChg chg="mod">
          <ac:chgData name="Melissa Wilder" userId="2aed6380-e521-4f78-9874-b99bdb1b125f" providerId="ADAL" clId="{7BD41A0B-A8C6-4D50-AF0F-77BE1037B104}" dt="2025-04-04T15:04:00.418" v="150" actId="1035"/>
          <ac:picMkLst>
            <pc:docMk/>
            <pc:sldMk cId="0" sldId="260"/>
            <ac:picMk id="52" creationId="{AB855641-C7EE-8B3A-3BE1-5357BA042CB7}"/>
          </ac:picMkLst>
        </pc:picChg>
      </pc:sldChg>
      <pc:sldChg chg="modSp mod">
        <pc:chgData name="Melissa Wilder" userId="2aed6380-e521-4f78-9874-b99bdb1b125f" providerId="ADAL" clId="{7BD41A0B-A8C6-4D50-AF0F-77BE1037B104}" dt="2025-04-04T15:02:14.656" v="123" actId="20577"/>
        <pc:sldMkLst>
          <pc:docMk/>
          <pc:sldMk cId="2397640857" sldId="261"/>
        </pc:sldMkLst>
        <pc:spChg chg="mod">
          <ac:chgData name="Melissa Wilder" userId="2aed6380-e521-4f78-9874-b99bdb1b125f" providerId="ADAL" clId="{7BD41A0B-A8C6-4D50-AF0F-77BE1037B104}" dt="2025-04-04T15:00:43.743" v="106" actId="20577"/>
          <ac:spMkLst>
            <pc:docMk/>
            <pc:sldMk cId="2397640857" sldId="261"/>
            <ac:spMk id="4" creationId="{D4FDB4EF-9E56-CE8D-F2E7-AF45E37E8043}"/>
          </ac:spMkLst>
        </pc:spChg>
        <pc:spChg chg="mod">
          <ac:chgData name="Melissa Wilder" userId="2aed6380-e521-4f78-9874-b99bdb1b125f" providerId="ADAL" clId="{7BD41A0B-A8C6-4D50-AF0F-77BE1037B104}" dt="2025-04-04T15:01:07.696" v="111" actId="20577"/>
          <ac:spMkLst>
            <pc:docMk/>
            <pc:sldMk cId="2397640857" sldId="261"/>
            <ac:spMk id="5" creationId="{E6D285AD-EB09-2BFC-2E18-77AB71BBAED9}"/>
          </ac:spMkLst>
        </pc:spChg>
        <pc:spChg chg="mod">
          <ac:chgData name="Melissa Wilder" userId="2aed6380-e521-4f78-9874-b99bdb1b125f" providerId="ADAL" clId="{7BD41A0B-A8C6-4D50-AF0F-77BE1037B104}" dt="2025-04-04T15:02:14.656" v="123" actId="20577"/>
          <ac:spMkLst>
            <pc:docMk/>
            <pc:sldMk cId="2397640857" sldId="261"/>
            <ac:spMk id="17" creationId="{8F229978-C421-13A8-FA30-9CEEA1AD432D}"/>
          </ac:spMkLst>
        </pc:spChg>
        <pc:spChg chg="mod">
          <ac:chgData name="Melissa Wilder" userId="2aed6380-e521-4f78-9874-b99bdb1b125f" providerId="ADAL" clId="{7BD41A0B-A8C6-4D50-AF0F-77BE1037B104}" dt="2025-04-04T15:01:36.221" v="117" actId="20577"/>
          <ac:spMkLst>
            <pc:docMk/>
            <pc:sldMk cId="2397640857" sldId="261"/>
            <ac:spMk id="18" creationId="{848A85BC-FA38-DB46-5355-D10622FC056D}"/>
          </ac:spMkLst>
        </pc:spChg>
      </pc:sldChg>
      <pc:sldChg chg="addSp modSp mod">
        <pc:chgData name="Melissa Wilder" userId="2aed6380-e521-4f78-9874-b99bdb1b125f" providerId="ADAL" clId="{7BD41A0B-A8C6-4D50-AF0F-77BE1037B104}" dt="2025-04-04T21:17:00.620" v="326" actId="11529"/>
        <pc:sldMkLst>
          <pc:docMk/>
          <pc:sldMk cId="612605452" sldId="263"/>
        </pc:sldMkLst>
        <pc:spChg chg="mod">
          <ac:chgData name="Melissa Wilder" userId="2aed6380-e521-4f78-9874-b99bdb1b125f" providerId="ADAL" clId="{7BD41A0B-A8C6-4D50-AF0F-77BE1037B104}" dt="2025-04-04T15:07:00.402" v="164" actId="1038"/>
          <ac:spMkLst>
            <pc:docMk/>
            <pc:sldMk cId="612605452" sldId="263"/>
            <ac:spMk id="4" creationId="{DDC40C04-F06A-77E7-1E4C-D4075D307772}"/>
          </ac:spMkLst>
        </pc:spChg>
        <pc:spChg chg="mod">
          <ac:chgData name="Melissa Wilder" userId="2aed6380-e521-4f78-9874-b99bdb1b125f" providerId="ADAL" clId="{7BD41A0B-A8C6-4D50-AF0F-77BE1037B104}" dt="2025-04-04T21:16:43.072" v="325" actId="1076"/>
          <ac:spMkLst>
            <pc:docMk/>
            <pc:sldMk cId="612605452" sldId="263"/>
            <ac:spMk id="9" creationId="{66CB1102-53AF-87B8-90FF-1E7A4B75FC74}"/>
          </ac:spMkLst>
        </pc:spChg>
        <pc:cxnChg chg="add">
          <ac:chgData name="Melissa Wilder" userId="2aed6380-e521-4f78-9874-b99bdb1b125f" providerId="ADAL" clId="{7BD41A0B-A8C6-4D50-AF0F-77BE1037B104}" dt="2025-04-04T21:17:00.620" v="326" actId="11529"/>
          <ac:cxnSpMkLst>
            <pc:docMk/>
            <pc:sldMk cId="612605452" sldId="263"/>
            <ac:cxnSpMk id="5" creationId="{4BB02AAF-E29D-6187-BEE4-8F7C43363D33}"/>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690" y="3318891"/>
            <a:ext cx="6433820" cy="738664"/>
          </a:xfrm>
          <a:prstGeom prst="rect">
            <a:avLst/>
          </a:prstGeom>
        </p:spPr>
        <p:txBody>
          <a:bodyPr wrap="square" lIns="0" tIns="0" rIns="0" bIns="0">
            <a:spAutoFit/>
          </a:bodyPr>
          <a:lstStyle>
            <a:lvl1pPr>
              <a:defRPr sz="4800" b="0" i="0">
                <a:solidFill>
                  <a:schemeClr val="tx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subTitle" idx="4"/>
          </p:nvPr>
        </p:nvSpPr>
        <p:spPr>
          <a:xfrm>
            <a:off x="1135380" y="5995416"/>
            <a:ext cx="5298440" cy="2676525"/>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sz="half" idx="2"/>
          </p:nvPr>
        </p:nvSpPr>
        <p:spPr>
          <a:xfrm>
            <a:off x="378460" y="2462403"/>
            <a:ext cx="3292602" cy="706602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8138" y="2462403"/>
            <a:ext cx="3292602" cy="706602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tx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4351" y="590805"/>
            <a:ext cx="4821555" cy="756919"/>
          </a:xfrm>
          <a:prstGeom prst="rect">
            <a:avLst/>
          </a:prstGeom>
        </p:spPr>
        <p:txBody>
          <a:bodyPr wrap="square" lIns="0" tIns="0" rIns="0" bIns="0">
            <a:spAutoFit/>
          </a:bodyPr>
          <a:lstStyle>
            <a:lvl1pPr>
              <a:defRPr sz="4800" b="1" i="0">
                <a:solidFill>
                  <a:schemeClr val="tx1"/>
                </a:solidFill>
                <a:latin typeface="Verdana"/>
                <a:cs typeface="Verdana"/>
              </a:defRPr>
            </a:lvl1pPr>
          </a:lstStyle>
          <a:p>
            <a:endParaRPr dirty="0"/>
          </a:p>
        </p:txBody>
      </p:sp>
      <p:sp>
        <p:nvSpPr>
          <p:cNvPr id="3" name="Holder 3"/>
          <p:cNvSpPr>
            <a:spLocks noGrp="1"/>
          </p:cNvSpPr>
          <p:nvPr>
            <p:ph type="body" idx="1"/>
          </p:nvPr>
        </p:nvSpPr>
        <p:spPr>
          <a:xfrm>
            <a:off x="977900" y="2497327"/>
            <a:ext cx="5580380" cy="2531745"/>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2573528" y="9956673"/>
            <a:ext cx="2422144" cy="5353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460" y="9956673"/>
            <a:ext cx="1740916" cy="5353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4/3/2025</a:t>
            </a:fld>
            <a:endParaRPr lang="en-US"/>
          </a:p>
        </p:txBody>
      </p:sp>
      <p:sp>
        <p:nvSpPr>
          <p:cNvPr id="6" name="Holder 6"/>
          <p:cNvSpPr>
            <a:spLocks noGrp="1"/>
          </p:cNvSpPr>
          <p:nvPr>
            <p:ph type="sldNum" sz="quarter" idx="7"/>
          </p:nvPr>
        </p:nvSpPr>
        <p:spPr>
          <a:xfrm>
            <a:off x="5449824" y="9956673"/>
            <a:ext cx="1740916" cy="5353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bgreen@altclaim.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jpe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4019550" y="9012428"/>
            <a:ext cx="1303020" cy="197490"/>
          </a:xfrm>
          <a:prstGeom prst="rect">
            <a:avLst/>
          </a:prstGeom>
        </p:spPr>
        <p:txBody>
          <a:bodyPr vert="horz" wrap="square" lIns="0" tIns="12700" rIns="0" bIns="0" rtlCol="0">
            <a:spAutoFit/>
          </a:bodyPr>
          <a:lstStyle/>
          <a:p>
            <a:pPr marL="12700">
              <a:lnSpc>
                <a:spcPct val="100000"/>
              </a:lnSpc>
              <a:spcBef>
                <a:spcPts val="100"/>
              </a:spcBef>
            </a:pPr>
            <a:r>
              <a:rPr sz="1200" spc="-50" dirty="0">
                <a:solidFill>
                  <a:schemeClr val="tx2">
                    <a:lumMod val="75000"/>
                    <a:lumOff val="25000"/>
                  </a:schemeClr>
                </a:solidFill>
                <a:latin typeface="Arial" panose="020B0604020202020204" pitchFamily="34" charset="0"/>
                <a:cs typeface="Arial" panose="020B0604020202020204" pitchFamily="34" charset="0"/>
              </a:rPr>
              <a:t>P</a:t>
            </a:r>
            <a:r>
              <a:rPr sz="1200" spc="-250" dirty="0">
                <a:solidFill>
                  <a:schemeClr val="tx2">
                    <a:lumMod val="75000"/>
                    <a:lumOff val="25000"/>
                  </a:schemeClr>
                </a:solidFill>
                <a:latin typeface="Arial" panose="020B0604020202020204" pitchFamily="34" charset="0"/>
                <a:cs typeface="Arial" panose="020B0604020202020204" pitchFamily="34" charset="0"/>
              </a:rPr>
              <a:t> </a:t>
            </a:r>
            <a:r>
              <a:rPr sz="1200" spc="-45" dirty="0">
                <a:solidFill>
                  <a:schemeClr val="tx2">
                    <a:lumMod val="75000"/>
                    <a:lumOff val="25000"/>
                  </a:schemeClr>
                </a:solidFill>
                <a:latin typeface="Arial" panose="020B0604020202020204" pitchFamily="34" charset="0"/>
                <a:cs typeface="Arial" panose="020B0604020202020204" pitchFamily="34" charset="0"/>
              </a:rPr>
              <a:t>r</a:t>
            </a:r>
            <a:r>
              <a:rPr sz="1200" spc="-245" dirty="0">
                <a:solidFill>
                  <a:schemeClr val="tx2">
                    <a:lumMod val="75000"/>
                    <a:lumOff val="25000"/>
                  </a:schemeClr>
                </a:solidFill>
                <a:latin typeface="Arial" panose="020B0604020202020204" pitchFamily="34" charset="0"/>
                <a:cs typeface="Arial" panose="020B0604020202020204" pitchFamily="34" charset="0"/>
              </a:rPr>
              <a:t> </a:t>
            </a:r>
            <a:r>
              <a:rPr sz="1200" spc="-55" dirty="0">
                <a:solidFill>
                  <a:schemeClr val="tx2">
                    <a:lumMod val="75000"/>
                    <a:lumOff val="25000"/>
                  </a:schemeClr>
                </a:solidFill>
                <a:latin typeface="Arial" panose="020B0604020202020204" pitchFamily="34" charset="0"/>
                <a:cs typeface="Arial" panose="020B0604020202020204" pitchFamily="34" charset="0"/>
              </a:rPr>
              <a:t>e</a:t>
            </a:r>
            <a:r>
              <a:rPr sz="1200" spc="-245" dirty="0">
                <a:solidFill>
                  <a:schemeClr val="tx2">
                    <a:lumMod val="75000"/>
                    <a:lumOff val="25000"/>
                  </a:schemeClr>
                </a:solidFill>
                <a:latin typeface="Arial" panose="020B0604020202020204" pitchFamily="34" charset="0"/>
                <a:cs typeface="Arial" panose="020B0604020202020204" pitchFamily="34" charset="0"/>
              </a:rPr>
              <a:t> </a:t>
            </a:r>
            <a:r>
              <a:rPr sz="1200" spc="-50" dirty="0">
                <a:solidFill>
                  <a:schemeClr val="tx2">
                    <a:lumMod val="75000"/>
                    <a:lumOff val="25000"/>
                  </a:schemeClr>
                </a:solidFill>
                <a:latin typeface="Arial" panose="020B0604020202020204" pitchFamily="34" charset="0"/>
                <a:cs typeface="Arial" panose="020B0604020202020204" pitchFamily="34" charset="0"/>
              </a:rPr>
              <a:t>p</a:t>
            </a:r>
            <a:r>
              <a:rPr sz="1200" spc="-245" dirty="0">
                <a:solidFill>
                  <a:schemeClr val="tx2">
                    <a:lumMod val="75000"/>
                    <a:lumOff val="25000"/>
                  </a:schemeClr>
                </a:solidFill>
                <a:latin typeface="Arial" panose="020B0604020202020204" pitchFamily="34" charset="0"/>
                <a:cs typeface="Arial" panose="020B0604020202020204" pitchFamily="34" charset="0"/>
              </a:rPr>
              <a:t> </a:t>
            </a:r>
            <a:r>
              <a:rPr sz="1200" spc="-40" dirty="0">
                <a:solidFill>
                  <a:schemeClr val="tx2">
                    <a:lumMod val="75000"/>
                    <a:lumOff val="25000"/>
                  </a:schemeClr>
                </a:solidFill>
                <a:latin typeface="Arial" panose="020B0604020202020204" pitchFamily="34" charset="0"/>
                <a:cs typeface="Arial" panose="020B0604020202020204" pitchFamily="34" charset="0"/>
              </a:rPr>
              <a:t>a</a:t>
            </a:r>
            <a:r>
              <a:rPr sz="1200" spc="-250" dirty="0">
                <a:solidFill>
                  <a:schemeClr val="tx2">
                    <a:lumMod val="75000"/>
                    <a:lumOff val="25000"/>
                  </a:schemeClr>
                </a:solidFill>
                <a:latin typeface="Arial" panose="020B0604020202020204" pitchFamily="34" charset="0"/>
                <a:cs typeface="Arial" panose="020B0604020202020204" pitchFamily="34" charset="0"/>
              </a:rPr>
              <a:t> </a:t>
            </a:r>
            <a:r>
              <a:rPr sz="1200" spc="-45" dirty="0">
                <a:solidFill>
                  <a:schemeClr val="tx2">
                    <a:lumMod val="75000"/>
                    <a:lumOff val="25000"/>
                  </a:schemeClr>
                </a:solidFill>
                <a:latin typeface="Arial" panose="020B0604020202020204" pitchFamily="34" charset="0"/>
                <a:cs typeface="Arial" panose="020B0604020202020204" pitchFamily="34" charset="0"/>
              </a:rPr>
              <a:t>r</a:t>
            </a:r>
            <a:r>
              <a:rPr sz="1200" spc="-245" dirty="0">
                <a:solidFill>
                  <a:schemeClr val="tx2">
                    <a:lumMod val="75000"/>
                    <a:lumOff val="25000"/>
                  </a:schemeClr>
                </a:solidFill>
                <a:latin typeface="Arial" panose="020B0604020202020204" pitchFamily="34" charset="0"/>
                <a:cs typeface="Arial" panose="020B0604020202020204" pitchFamily="34" charset="0"/>
              </a:rPr>
              <a:t> </a:t>
            </a:r>
            <a:r>
              <a:rPr sz="1200" spc="-55" dirty="0">
                <a:solidFill>
                  <a:schemeClr val="tx2">
                    <a:lumMod val="75000"/>
                    <a:lumOff val="25000"/>
                  </a:schemeClr>
                </a:solidFill>
                <a:latin typeface="Arial" panose="020B0604020202020204" pitchFamily="34" charset="0"/>
                <a:cs typeface="Arial" panose="020B0604020202020204" pitchFamily="34" charset="0"/>
              </a:rPr>
              <a:t>e</a:t>
            </a:r>
            <a:r>
              <a:rPr sz="1200" spc="-240" dirty="0">
                <a:solidFill>
                  <a:schemeClr val="tx2">
                    <a:lumMod val="75000"/>
                    <a:lumOff val="25000"/>
                  </a:schemeClr>
                </a:solidFill>
                <a:latin typeface="Arial" panose="020B0604020202020204" pitchFamily="34" charset="0"/>
                <a:cs typeface="Arial" panose="020B0604020202020204" pitchFamily="34" charset="0"/>
              </a:rPr>
              <a:t> </a:t>
            </a:r>
            <a:r>
              <a:rPr sz="1200" dirty="0">
                <a:solidFill>
                  <a:schemeClr val="tx2">
                    <a:lumMod val="75000"/>
                    <a:lumOff val="25000"/>
                  </a:schemeClr>
                </a:solidFill>
                <a:latin typeface="Arial" panose="020B0604020202020204" pitchFamily="34" charset="0"/>
                <a:cs typeface="Arial" panose="020B0604020202020204" pitchFamily="34" charset="0"/>
              </a:rPr>
              <a:t>d</a:t>
            </a:r>
            <a:r>
              <a:rPr sz="1200" spc="270" dirty="0">
                <a:solidFill>
                  <a:schemeClr val="tx2">
                    <a:lumMod val="75000"/>
                    <a:lumOff val="25000"/>
                  </a:schemeClr>
                </a:solidFill>
                <a:latin typeface="Arial" panose="020B0604020202020204" pitchFamily="34" charset="0"/>
                <a:cs typeface="Arial" panose="020B0604020202020204" pitchFamily="34" charset="0"/>
              </a:rPr>
              <a:t> </a:t>
            </a:r>
            <a:r>
              <a:rPr sz="1200" spc="-55" dirty="0">
                <a:solidFill>
                  <a:schemeClr val="tx2">
                    <a:lumMod val="75000"/>
                    <a:lumOff val="25000"/>
                  </a:schemeClr>
                </a:solidFill>
                <a:latin typeface="Arial" panose="020B0604020202020204" pitchFamily="34" charset="0"/>
                <a:cs typeface="Arial" panose="020B0604020202020204" pitchFamily="34" charset="0"/>
              </a:rPr>
              <a:t>B</a:t>
            </a:r>
            <a:r>
              <a:rPr sz="1200" spc="-235" dirty="0">
                <a:solidFill>
                  <a:schemeClr val="tx2">
                    <a:lumMod val="75000"/>
                    <a:lumOff val="25000"/>
                  </a:schemeClr>
                </a:solidFill>
                <a:latin typeface="Arial" panose="020B0604020202020204" pitchFamily="34" charset="0"/>
                <a:cs typeface="Arial" panose="020B0604020202020204" pitchFamily="34" charset="0"/>
              </a:rPr>
              <a:t> </a:t>
            </a:r>
            <a:r>
              <a:rPr sz="1200" spc="-45" dirty="0">
                <a:solidFill>
                  <a:schemeClr val="tx2">
                    <a:lumMod val="75000"/>
                    <a:lumOff val="25000"/>
                  </a:schemeClr>
                </a:solidFill>
                <a:latin typeface="Arial" panose="020B0604020202020204" pitchFamily="34" charset="0"/>
                <a:cs typeface="Arial" panose="020B0604020202020204" pitchFamily="34" charset="0"/>
              </a:rPr>
              <a:t>y</a:t>
            </a:r>
            <a:r>
              <a:rPr sz="1200" spc="-260" dirty="0">
                <a:solidFill>
                  <a:schemeClr val="tx2">
                    <a:lumMod val="75000"/>
                    <a:lumOff val="25000"/>
                  </a:schemeClr>
                </a:solidFill>
                <a:latin typeface="Arial" panose="020B0604020202020204" pitchFamily="34" charset="0"/>
                <a:cs typeface="Arial" panose="020B0604020202020204" pitchFamily="34" charset="0"/>
              </a:rPr>
              <a:t> </a:t>
            </a:r>
            <a:r>
              <a:rPr sz="1200" spc="-50" dirty="0">
                <a:solidFill>
                  <a:schemeClr val="tx2">
                    <a:lumMod val="75000"/>
                    <a:lumOff val="25000"/>
                  </a:schemeClr>
                </a:solidFill>
                <a:latin typeface="Arial" panose="020B0604020202020204" pitchFamily="34" charset="0"/>
                <a:cs typeface="Arial" panose="020B0604020202020204" pitchFamily="34" charset="0"/>
              </a:rPr>
              <a:t>:</a:t>
            </a:r>
            <a:endParaRPr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7" name="object 7"/>
          <p:cNvSpPr txBox="1"/>
          <p:nvPr/>
        </p:nvSpPr>
        <p:spPr>
          <a:xfrm>
            <a:off x="4024629" y="9366064"/>
            <a:ext cx="2647950" cy="520655"/>
          </a:xfrm>
          <a:prstGeom prst="rect">
            <a:avLst/>
          </a:prstGeom>
        </p:spPr>
        <p:txBody>
          <a:bodyPr vert="horz" wrap="square" lIns="0" tIns="12700" rIns="0" bIns="0" rtlCol="0">
            <a:spAutoFit/>
          </a:bodyPr>
          <a:lstStyle/>
          <a:p>
            <a:pPr marR="6985" algn="l">
              <a:lnSpc>
                <a:spcPct val="100000"/>
              </a:lnSpc>
              <a:spcBef>
                <a:spcPts val="100"/>
              </a:spcBef>
            </a:pPr>
            <a:r>
              <a:rPr lang="en-US" sz="1100" dirty="0">
                <a:latin typeface="Arial" panose="020B0604020202020204" pitchFamily="34" charset="0"/>
                <a:cs typeface="Arial" panose="020B0604020202020204" pitchFamily="34" charset="0"/>
              </a:rPr>
              <a:t>YOUR NAME</a:t>
            </a:r>
            <a:endParaRPr sz="1100" dirty="0">
              <a:latin typeface="Arial" panose="020B0604020202020204" pitchFamily="34" charset="0"/>
              <a:cs typeface="Arial" panose="020B0604020202020204" pitchFamily="34" charset="0"/>
            </a:endParaRPr>
          </a:p>
          <a:p>
            <a:pPr marR="5080" algn="l">
              <a:lnSpc>
                <a:spcPct val="100000"/>
              </a:lnSpc>
              <a:spcBef>
                <a:spcPts val="25"/>
              </a:spcBef>
            </a:pPr>
            <a:r>
              <a:rPr sz="1100" b="1" dirty="0">
                <a:latin typeface="Arial" panose="020B0604020202020204" pitchFamily="34" charset="0"/>
                <a:cs typeface="Arial" panose="020B0604020202020204" pitchFamily="34" charset="0"/>
              </a:rPr>
              <a:t>Alternative</a:t>
            </a:r>
            <a:r>
              <a:rPr sz="1100" b="1" spc="229" dirty="0">
                <a:latin typeface="Arial" panose="020B0604020202020204" pitchFamily="34" charset="0"/>
                <a:cs typeface="Arial" panose="020B0604020202020204" pitchFamily="34" charset="0"/>
              </a:rPr>
              <a:t> </a:t>
            </a:r>
            <a:r>
              <a:rPr sz="1100" b="1" dirty="0">
                <a:latin typeface="Arial" panose="020B0604020202020204" pitchFamily="34" charset="0"/>
                <a:cs typeface="Arial" panose="020B0604020202020204" pitchFamily="34" charset="0"/>
              </a:rPr>
              <a:t>Claims</a:t>
            </a:r>
            <a:r>
              <a:rPr sz="1100" b="1" spc="250" dirty="0">
                <a:latin typeface="Arial" panose="020B0604020202020204" pitchFamily="34" charset="0"/>
                <a:cs typeface="Arial" panose="020B0604020202020204" pitchFamily="34" charset="0"/>
              </a:rPr>
              <a:t> </a:t>
            </a:r>
            <a:r>
              <a:rPr sz="1100" b="1" spc="-10" dirty="0">
                <a:latin typeface="Arial" panose="020B0604020202020204" pitchFamily="34" charset="0"/>
                <a:cs typeface="Arial" panose="020B0604020202020204" pitchFamily="34" charset="0"/>
              </a:rPr>
              <a:t>Management</a:t>
            </a:r>
            <a:br>
              <a:rPr lang="en-US" sz="1100" spc="-25" dirty="0">
                <a:latin typeface="Arial" panose="020B0604020202020204" pitchFamily="34" charset="0"/>
                <a:cs typeface="Arial" panose="020B0604020202020204" pitchFamily="34" charset="0"/>
              </a:rPr>
            </a:br>
            <a:r>
              <a:rPr sz="1100" u="sng" spc="-10" dirty="0">
                <a:solidFill>
                  <a:schemeClr val="tx2">
                    <a:lumMod val="75000"/>
                    <a:lumOff val="25000"/>
                  </a:schemeClr>
                </a:solidFill>
                <a:uFill>
                  <a:solidFill>
                    <a:srgbClr val="0000FF"/>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@altclaim.com</a:t>
            </a:r>
            <a:endParaRPr sz="11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11" name="object 3">
            <a:extLst>
              <a:ext uri="{FF2B5EF4-FFF2-40B4-BE49-F238E27FC236}">
                <a16:creationId xmlns:a16="http://schemas.microsoft.com/office/drawing/2014/main" id="{ED449CA3-A5D9-AC3E-8D9A-AE6B9FFF0C47}"/>
              </a:ext>
            </a:extLst>
          </p:cNvPr>
          <p:cNvSpPr/>
          <p:nvPr/>
        </p:nvSpPr>
        <p:spPr>
          <a:xfrm>
            <a:off x="0" y="0"/>
            <a:ext cx="2898140" cy="7970520"/>
          </a:xfrm>
          <a:custGeom>
            <a:avLst/>
            <a:gdLst/>
            <a:ahLst/>
            <a:cxnLst/>
            <a:rect l="l" t="t" r="r" b="b"/>
            <a:pathLst>
              <a:path w="2898140" h="7970520">
                <a:moveTo>
                  <a:pt x="2897530" y="0"/>
                </a:moveTo>
                <a:lnTo>
                  <a:pt x="0" y="0"/>
                </a:lnTo>
                <a:lnTo>
                  <a:pt x="0" y="7970064"/>
                </a:lnTo>
                <a:lnTo>
                  <a:pt x="2897530" y="0"/>
                </a:lnTo>
                <a:close/>
              </a:path>
            </a:pathLst>
          </a:custGeom>
          <a:solidFill>
            <a:srgbClr val="81B2D8"/>
          </a:solidFill>
        </p:spPr>
        <p:txBody>
          <a:bodyPr wrap="square" lIns="0" tIns="0" rIns="0" bIns="0" rtlCol="0"/>
          <a:lstStyle/>
          <a:p>
            <a:endParaRPr/>
          </a:p>
        </p:txBody>
      </p:sp>
      <p:sp>
        <p:nvSpPr>
          <p:cNvPr id="12" name="object 4">
            <a:extLst>
              <a:ext uri="{FF2B5EF4-FFF2-40B4-BE49-F238E27FC236}">
                <a16:creationId xmlns:a16="http://schemas.microsoft.com/office/drawing/2014/main" id="{CC5167C7-06E5-8122-2A6D-E60E4954479B}"/>
              </a:ext>
            </a:extLst>
          </p:cNvPr>
          <p:cNvSpPr txBox="1">
            <a:spLocks/>
          </p:cNvSpPr>
          <p:nvPr/>
        </p:nvSpPr>
        <p:spPr>
          <a:xfrm>
            <a:off x="514901" y="1420294"/>
            <a:ext cx="4623520" cy="2220160"/>
          </a:xfrm>
          <a:prstGeom prst="rect">
            <a:avLst/>
          </a:prstGeom>
        </p:spPr>
        <p:txBody>
          <a:bodyPr vert="horz" wrap="square" lIns="0" tIns="107315" rIns="0" bIns="0" rtlCol="0">
            <a:spAutoFit/>
          </a:bodyPr>
          <a:lstStyle>
            <a:lvl1pPr>
              <a:defRPr sz="4800" b="1" i="0">
                <a:solidFill>
                  <a:schemeClr val="tx1"/>
                </a:solidFill>
                <a:latin typeface="Verdana"/>
                <a:ea typeface="+mj-ea"/>
                <a:cs typeface="Verdana"/>
              </a:defRPr>
            </a:lvl1pPr>
          </a:lstStyle>
          <a:p>
            <a:pPr marL="12700" marR="5080">
              <a:lnSpc>
                <a:spcPts val="4120"/>
              </a:lnSpc>
              <a:spcBef>
                <a:spcPts val="845"/>
              </a:spcBef>
            </a:pPr>
            <a:r>
              <a:rPr lang="en-US" spc="-25" dirty="0">
                <a:latin typeface="Arial" panose="020B0604020202020204" pitchFamily="34" charset="0"/>
                <a:cs typeface="Arial" panose="020B0604020202020204" pitchFamily="34" charset="0"/>
              </a:rPr>
              <a:t>Not-at-</a:t>
            </a:r>
            <a:r>
              <a:rPr lang="en-US" spc="-10" dirty="0">
                <a:latin typeface="Arial" panose="020B0604020202020204" pitchFamily="34" charset="0"/>
                <a:cs typeface="Arial" panose="020B0604020202020204" pitchFamily="34" charset="0"/>
              </a:rPr>
              <a:t>Fault </a:t>
            </a:r>
            <a:r>
              <a:rPr lang="en-US" dirty="0">
                <a:latin typeface="Arial" panose="020B0604020202020204" pitchFamily="34" charset="0"/>
                <a:cs typeface="Arial" panose="020B0604020202020204" pitchFamily="34" charset="0"/>
              </a:rPr>
              <a:t>Damage Recovery Program</a:t>
            </a:r>
            <a:endParaRPr lang="en-US" spc="-10" dirty="0">
              <a:latin typeface="Arial" panose="020B0604020202020204" pitchFamily="34" charset="0"/>
              <a:cs typeface="Arial" panose="020B0604020202020204" pitchFamily="34" charset="0"/>
            </a:endParaRPr>
          </a:p>
        </p:txBody>
      </p:sp>
      <p:sp>
        <p:nvSpPr>
          <p:cNvPr id="13" name="object 8">
            <a:extLst>
              <a:ext uri="{FF2B5EF4-FFF2-40B4-BE49-F238E27FC236}">
                <a16:creationId xmlns:a16="http://schemas.microsoft.com/office/drawing/2014/main" id="{A479CD68-BC55-56CC-BFA4-17D38435BCDE}"/>
              </a:ext>
            </a:extLst>
          </p:cNvPr>
          <p:cNvSpPr/>
          <p:nvPr/>
        </p:nvSpPr>
        <p:spPr>
          <a:xfrm>
            <a:off x="502920" y="567753"/>
            <a:ext cx="1063625" cy="371475"/>
          </a:xfrm>
          <a:custGeom>
            <a:avLst/>
            <a:gdLst/>
            <a:ahLst/>
            <a:cxnLst/>
            <a:rect l="l" t="t" r="r" b="b"/>
            <a:pathLst>
              <a:path w="1063625" h="371475">
                <a:moveTo>
                  <a:pt x="148043" y="4559"/>
                </a:moveTo>
                <a:lnTo>
                  <a:pt x="0" y="4559"/>
                </a:lnTo>
                <a:lnTo>
                  <a:pt x="0" y="363842"/>
                </a:lnTo>
                <a:lnTo>
                  <a:pt x="148043" y="4559"/>
                </a:lnTo>
                <a:close/>
              </a:path>
              <a:path w="1063625" h="371475">
                <a:moveTo>
                  <a:pt x="422414" y="363842"/>
                </a:moveTo>
                <a:lnTo>
                  <a:pt x="395274" y="299618"/>
                </a:lnTo>
                <a:lnTo>
                  <a:pt x="362750" y="222669"/>
                </a:lnTo>
                <a:lnTo>
                  <a:pt x="320103" y="121767"/>
                </a:lnTo>
                <a:lnTo>
                  <a:pt x="270573" y="4559"/>
                </a:lnTo>
                <a:lnTo>
                  <a:pt x="261886" y="4559"/>
                </a:lnTo>
                <a:lnTo>
                  <a:pt x="261886" y="222669"/>
                </a:lnTo>
                <a:lnTo>
                  <a:pt x="181889" y="222669"/>
                </a:lnTo>
                <a:lnTo>
                  <a:pt x="222148" y="121767"/>
                </a:lnTo>
                <a:lnTo>
                  <a:pt x="261886" y="222669"/>
                </a:lnTo>
                <a:lnTo>
                  <a:pt x="261886" y="4559"/>
                </a:lnTo>
                <a:lnTo>
                  <a:pt x="175272" y="4559"/>
                </a:lnTo>
                <a:lnTo>
                  <a:pt x="23888" y="363842"/>
                </a:lnTo>
                <a:lnTo>
                  <a:pt x="127342" y="363842"/>
                </a:lnTo>
                <a:lnTo>
                  <a:pt x="152831" y="299618"/>
                </a:lnTo>
                <a:lnTo>
                  <a:pt x="290931" y="299618"/>
                </a:lnTo>
                <a:lnTo>
                  <a:pt x="316407" y="363842"/>
                </a:lnTo>
                <a:lnTo>
                  <a:pt x="422414" y="363842"/>
                </a:lnTo>
                <a:close/>
              </a:path>
              <a:path w="1063625" h="371475">
                <a:moveTo>
                  <a:pt x="1063459" y="7162"/>
                </a:moveTo>
                <a:lnTo>
                  <a:pt x="959002" y="7150"/>
                </a:lnTo>
                <a:lnTo>
                  <a:pt x="873874" y="145249"/>
                </a:lnTo>
                <a:lnTo>
                  <a:pt x="788784" y="7150"/>
                </a:lnTo>
                <a:lnTo>
                  <a:pt x="684326" y="7137"/>
                </a:lnTo>
                <a:lnTo>
                  <a:pt x="684314" y="67627"/>
                </a:lnTo>
                <a:lnTo>
                  <a:pt x="684314" y="78270"/>
                </a:lnTo>
                <a:lnTo>
                  <a:pt x="684301" y="284670"/>
                </a:lnTo>
                <a:lnTo>
                  <a:pt x="618083" y="237477"/>
                </a:lnTo>
                <a:lnTo>
                  <a:pt x="601700" y="255206"/>
                </a:lnTo>
                <a:lnTo>
                  <a:pt x="583742" y="268871"/>
                </a:lnTo>
                <a:lnTo>
                  <a:pt x="562825" y="277672"/>
                </a:lnTo>
                <a:lnTo>
                  <a:pt x="537565" y="280797"/>
                </a:lnTo>
                <a:lnTo>
                  <a:pt x="503199" y="273418"/>
                </a:lnTo>
                <a:lnTo>
                  <a:pt x="476288" y="253199"/>
                </a:lnTo>
                <a:lnTo>
                  <a:pt x="458736" y="222935"/>
                </a:lnTo>
                <a:lnTo>
                  <a:pt x="452475" y="185483"/>
                </a:lnTo>
                <a:lnTo>
                  <a:pt x="452475" y="184467"/>
                </a:lnTo>
                <a:lnTo>
                  <a:pt x="458749" y="147726"/>
                </a:lnTo>
                <a:lnTo>
                  <a:pt x="476300" y="117576"/>
                </a:lnTo>
                <a:lnTo>
                  <a:pt x="503212" y="97180"/>
                </a:lnTo>
                <a:lnTo>
                  <a:pt x="537578" y="89687"/>
                </a:lnTo>
                <a:lnTo>
                  <a:pt x="561289" y="92697"/>
                </a:lnTo>
                <a:lnTo>
                  <a:pt x="581710" y="101206"/>
                </a:lnTo>
                <a:lnTo>
                  <a:pt x="599554" y="114414"/>
                </a:lnTo>
                <a:lnTo>
                  <a:pt x="615543" y="131483"/>
                </a:lnTo>
                <a:lnTo>
                  <a:pt x="684314" y="78270"/>
                </a:lnTo>
                <a:lnTo>
                  <a:pt x="684314" y="67627"/>
                </a:lnTo>
                <a:lnTo>
                  <a:pt x="663219" y="44081"/>
                </a:lnTo>
                <a:lnTo>
                  <a:pt x="629754" y="20701"/>
                </a:lnTo>
                <a:lnTo>
                  <a:pt x="588556" y="5461"/>
                </a:lnTo>
                <a:lnTo>
                  <a:pt x="538607" y="0"/>
                </a:lnTo>
                <a:lnTo>
                  <a:pt x="485140" y="7073"/>
                </a:lnTo>
                <a:lnTo>
                  <a:pt x="438442" y="27063"/>
                </a:lnTo>
                <a:lnTo>
                  <a:pt x="400138" y="58102"/>
                </a:lnTo>
                <a:lnTo>
                  <a:pt x="371817" y="98336"/>
                </a:lnTo>
                <a:lnTo>
                  <a:pt x="355079" y="145897"/>
                </a:lnTo>
                <a:lnTo>
                  <a:pt x="439331" y="345262"/>
                </a:lnTo>
                <a:lnTo>
                  <a:pt x="461086" y="356222"/>
                </a:lnTo>
                <a:lnTo>
                  <a:pt x="484454" y="364299"/>
                </a:lnTo>
                <a:lnTo>
                  <a:pt x="509168" y="369277"/>
                </a:lnTo>
                <a:lnTo>
                  <a:pt x="535012" y="370992"/>
                </a:lnTo>
                <a:lnTo>
                  <a:pt x="587984" y="364934"/>
                </a:lnTo>
                <a:lnTo>
                  <a:pt x="630555" y="348119"/>
                </a:lnTo>
                <a:lnTo>
                  <a:pt x="664718" y="322618"/>
                </a:lnTo>
                <a:lnTo>
                  <a:pt x="684301" y="299948"/>
                </a:lnTo>
                <a:lnTo>
                  <a:pt x="684301" y="363855"/>
                </a:lnTo>
                <a:lnTo>
                  <a:pt x="781126" y="363867"/>
                </a:lnTo>
                <a:lnTo>
                  <a:pt x="781138" y="159524"/>
                </a:lnTo>
                <a:lnTo>
                  <a:pt x="871829" y="298640"/>
                </a:lnTo>
                <a:lnTo>
                  <a:pt x="873861" y="298640"/>
                </a:lnTo>
                <a:lnTo>
                  <a:pt x="965098" y="159016"/>
                </a:lnTo>
                <a:lnTo>
                  <a:pt x="965085" y="363880"/>
                </a:lnTo>
                <a:lnTo>
                  <a:pt x="1063447" y="363880"/>
                </a:lnTo>
                <a:lnTo>
                  <a:pt x="1063459" y="7162"/>
                </a:lnTo>
                <a:close/>
              </a:path>
            </a:pathLst>
          </a:custGeom>
          <a:solidFill>
            <a:srgbClr val="FFFFFF"/>
          </a:solidFill>
        </p:spPr>
        <p:txBody>
          <a:bodyPr wrap="square" lIns="0" tIns="0" rIns="0" bIns="0" rtlCol="0"/>
          <a:lstStyle/>
          <a:p>
            <a:endParaRPr/>
          </a:p>
        </p:txBody>
      </p:sp>
      <p:sp>
        <p:nvSpPr>
          <p:cNvPr id="2" name="object 4">
            <a:extLst>
              <a:ext uri="{FF2B5EF4-FFF2-40B4-BE49-F238E27FC236}">
                <a16:creationId xmlns:a16="http://schemas.microsoft.com/office/drawing/2014/main" id="{722B8CE1-2E9E-77E8-B2AC-4FB5AD52ACF3}"/>
              </a:ext>
            </a:extLst>
          </p:cNvPr>
          <p:cNvSpPr txBox="1">
            <a:spLocks/>
          </p:cNvSpPr>
          <p:nvPr/>
        </p:nvSpPr>
        <p:spPr>
          <a:xfrm>
            <a:off x="2206170" y="3985260"/>
            <a:ext cx="4623520" cy="642805"/>
          </a:xfrm>
          <a:prstGeom prst="rect">
            <a:avLst/>
          </a:prstGeom>
        </p:spPr>
        <p:txBody>
          <a:bodyPr vert="horz" wrap="square" lIns="0" tIns="107315" rIns="0" bIns="0" rtlCol="0">
            <a:spAutoFit/>
          </a:bodyPr>
          <a:lstStyle>
            <a:lvl1pPr>
              <a:defRPr sz="4800" b="1" i="0">
                <a:solidFill>
                  <a:schemeClr val="tx1"/>
                </a:solidFill>
                <a:latin typeface="Verdana"/>
                <a:ea typeface="+mj-ea"/>
                <a:cs typeface="Verdana"/>
              </a:defRPr>
            </a:lvl1pPr>
          </a:lstStyle>
          <a:p>
            <a:pPr marL="12700" marR="5080">
              <a:lnSpc>
                <a:spcPts val="4120"/>
              </a:lnSpc>
              <a:spcBef>
                <a:spcPts val="845"/>
              </a:spcBef>
            </a:pPr>
            <a:r>
              <a:rPr lang="en-US" spc="-25" dirty="0">
                <a:latin typeface="Arial" panose="020B0604020202020204" pitchFamily="34" charset="0"/>
                <a:cs typeface="Arial" panose="020B0604020202020204" pitchFamily="34" charset="0"/>
              </a:rPr>
              <a:t>For Dealerships</a:t>
            </a:r>
            <a:endParaRPr lang="en-US" spc="-10" dirty="0">
              <a:latin typeface="Arial" panose="020B0604020202020204" pitchFamily="34" charset="0"/>
              <a:cs typeface="Arial" panose="020B0604020202020204" pitchFamily="34" charset="0"/>
            </a:endParaRPr>
          </a:p>
        </p:txBody>
      </p:sp>
      <p:pic>
        <p:nvPicPr>
          <p:cNvPr id="4" name="Picture 3" descr="A row of cars parked in a row&#10;&#10;AI-generated content may be incorrect.">
            <a:extLst>
              <a:ext uri="{FF2B5EF4-FFF2-40B4-BE49-F238E27FC236}">
                <a16:creationId xmlns:a16="http://schemas.microsoft.com/office/drawing/2014/main" id="{0DD60A92-FD6B-604B-B3E1-9315B06A7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3040" y="5193822"/>
            <a:ext cx="4929780" cy="27730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602718C-917A-BB5B-549A-8E375DDE8100}"/>
              </a:ext>
            </a:extLst>
          </p:cNvPr>
          <p:cNvSpPr/>
          <p:nvPr/>
        </p:nvSpPr>
        <p:spPr>
          <a:xfrm>
            <a:off x="0" y="0"/>
            <a:ext cx="2898140" cy="7970520"/>
          </a:xfrm>
          <a:custGeom>
            <a:avLst/>
            <a:gdLst/>
            <a:ahLst/>
            <a:cxnLst/>
            <a:rect l="l" t="t" r="r" b="b"/>
            <a:pathLst>
              <a:path w="2898140" h="7970520">
                <a:moveTo>
                  <a:pt x="2897530" y="0"/>
                </a:moveTo>
                <a:lnTo>
                  <a:pt x="0" y="0"/>
                </a:lnTo>
                <a:lnTo>
                  <a:pt x="0" y="7970064"/>
                </a:lnTo>
                <a:lnTo>
                  <a:pt x="2897530" y="0"/>
                </a:lnTo>
                <a:close/>
              </a:path>
            </a:pathLst>
          </a:custGeom>
          <a:solidFill>
            <a:srgbClr val="81B2D8"/>
          </a:solidFill>
        </p:spPr>
        <p:txBody>
          <a:bodyPr wrap="square" lIns="0" tIns="0" rIns="0" bIns="0" rtlCol="0"/>
          <a:lstStyle/>
          <a:p>
            <a:endParaRPr/>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b="1" spc="80" dirty="0"/>
              <a:t>How</a:t>
            </a:r>
            <a:r>
              <a:rPr b="1" spc="345" dirty="0"/>
              <a:t> </a:t>
            </a:r>
            <a:r>
              <a:rPr b="1" spc="75" dirty="0"/>
              <a:t>We</a:t>
            </a:r>
            <a:r>
              <a:rPr b="1" spc="345" dirty="0"/>
              <a:t> </a:t>
            </a:r>
            <a:r>
              <a:rPr b="1" spc="80" dirty="0"/>
              <a:t>Help</a:t>
            </a:r>
          </a:p>
        </p:txBody>
      </p:sp>
      <p:sp>
        <p:nvSpPr>
          <p:cNvPr id="3" name="object 3"/>
          <p:cNvSpPr txBox="1"/>
          <p:nvPr/>
        </p:nvSpPr>
        <p:spPr>
          <a:xfrm>
            <a:off x="787259" y="1616456"/>
            <a:ext cx="6142990" cy="8648330"/>
          </a:xfrm>
          <a:prstGeom prst="rect">
            <a:avLst/>
          </a:prstGeom>
        </p:spPr>
        <p:txBody>
          <a:bodyPr vert="horz" wrap="square" lIns="0" tIns="24765" rIns="0" bIns="0" rtlCol="0">
            <a:spAutoFit/>
          </a:bodyPr>
          <a:lstStyle/>
          <a:p>
            <a:pPr marL="70485" marR="5080">
              <a:lnSpc>
                <a:spcPts val="1380"/>
              </a:lnSpc>
              <a:spcBef>
                <a:spcPts val="195"/>
              </a:spcBef>
            </a:pPr>
            <a:r>
              <a:rPr sz="1200" dirty="0">
                <a:latin typeface="Arial"/>
                <a:cs typeface="Arial"/>
              </a:rPr>
              <a:t>ACM</a:t>
            </a:r>
            <a:r>
              <a:rPr sz="1200" spc="-25" dirty="0">
                <a:latin typeface="Arial"/>
                <a:cs typeface="Arial"/>
              </a:rPr>
              <a:t> </a:t>
            </a:r>
            <a:r>
              <a:rPr sz="1200" dirty="0">
                <a:latin typeface="Arial"/>
                <a:cs typeface="Arial"/>
              </a:rPr>
              <a:t>specializes</a:t>
            </a:r>
            <a:r>
              <a:rPr sz="1200" spc="-15" dirty="0">
                <a:latin typeface="Arial"/>
                <a:cs typeface="Arial"/>
              </a:rPr>
              <a:t> </a:t>
            </a:r>
            <a:r>
              <a:rPr sz="1200" dirty="0">
                <a:latin typeface="Arial"/>
                <a:cs typeface="Arial"/>
              </a:rPr>
              <a:t>in</a:t>
            </a:r>
            <a:r>
              <a:rPr sz="1200" spc="-20" dirty="0">
                <a:latin typeface="Arial"/>
                <a:cs typeface="Arial"/>
              </a:rPr>
              <a:t> </a:t>
            </a:r>
            <a:r>
              <a:rPr sz="1200" dirty="0">
                <a:latin typeface="Arial"/>
                <a:cs typeface="Arial"/>
              </a:rPr>
              <a:t>nationwide</a:t>
            </a:r>
            <a:r>
              <a:rPr sz="1200" spc="-10" dirty="0">
                <a:latin typeface="Arial"/>
                <a:cs typeface="Arial"/>
              </a:rPr>
              <a:t> </a:t>
            </a:r>
            <a:r>
              <a:rPr sz="1200" dirty="0">
                <a:latin typeface="Arial"/>
                <a:cs typeface="Arial"/>
              </a:rPr>
              <a:t>recovery</a:t>
            </a:r>
            <a:r>
              <a:rPr sz="1200" spc="-20" dirty="0">
                <a:latin typeface="Arial"/>
                <a:cs typeface="Arial"/>
              </a:rPr>
              <a:t> </a:t>
            </a:r>
            <a:r>
              <a:rPr sz="1200" dirty="0">
                <a:latin typeface="Arial"/>
                <a:cs typeface="Arial"/>
              </a:rPr>
              <a:t>for</a:t>
            </a:r>
            <a:r>
              <a:rPr sz="1200" spc="-20" dirty="0">
                <a:latin typeface="Arial"/>
                <a:cs typeface="Arial"/>
              </a:rPr>
              <a:t> </a:t>
            </a:r>
            <a:r>
              <a:rPr lang="en-US" sz="1200" spc="-20" dirty="0">
                <a:latin typeface="Arial"/>
                <a:cs typeface="Arial"/>
              </a:rPr>
              <a:t>loaner, rental and </a:t>
            </a:r>
            <a:r>
              <a:rPr sz="1200" dirty="0">
                <a:latin typeface="Arial"/>
                <a:cs typeface="Arial"/>
              </a:rPr>
              <a:t>specialty</a:t>
            </a:r>
            <a:r>
              <a:rPr sz="1200" spc="-15" dirty="0">
                <a:latin typeface="Arial"/>
                <a:cs typeface="Arial"/>
              </a:rPr>
              <a:t> </a:t>
            </a:r>
            <a:r>
              <a:rPr sz="1200" dirty="0">
                <a:latin typeface="Arial"/>
                <a:cs typeface="Arial"/>
              </a:rPr>
              <a:t>fleet</a:t>
            </a:r>
            <a:r>
              <a:rPr sz="1200" spc="-10" dirty="0">
                <a:latin typeface="Arial"/>
                <a:cs typeface="Arial"/>
              </a:rPr>
              <a:t> </a:t>
            </a:r>
            <a:r>
              <a:rPr sz="1200" dirty="0">
                <a:latin typeface="Arial"/>
                <a:cs typeface="Arial"/>
              </a:rPr>
              <a:t>vehicles,</a:t>
            </a:r>
            <a:r>
              <a:rPr sz="1200" spc="-15" dirty="0">
                <a:latin typeface="Arial"/>
                <a:cs typeface="Arial"/>
              </a:rPr>
              <a:t> </a:t>
            </a:r>
            <a:r>
              <a:rPr sz="1200" dirty="0">
                <a:latin typeface="Arial"/>
                <a:cs typeface="Arial"/>
              </a:rPr>
              <a:t>including</a:t>
            </a:r>
            <a:r>
              <a:rPr sz="1200" spc="-25" dirty="0">
                <a:latin typeface="Arial"/>
                <a:cs typeface="Arial"/>
              </a:rPr>
              <a:t> </a:t>
            </a:r>
            <a:r>
              <a:rPr lang="en-US" sz="1200" dirty="0">
                <a:latin typeface="Arial"/>
                <a:cs typeface="Arial"/>
              </a:rPr>
              <a:t>EMS,</a:t>
            </a:r>
            <a:r>
              <a:rPr lang="en-US" sz="1200" spc="-20" dirty="0">
                <a:latin typeface="Arial"/>
                <a:cs typeface="Arial"/>
              </a:rPr>
              <a:t> </a:t>
            </a:r>
            <a:r>
              <a:rPr lang="en-US" sz="1200" dirty="0">
                <a:latin typeface="Arial"/>
                <a:cs typeface="Arial"/>
              </a:rPr>
              <a:t>police,</a:t>
            </a:r>
            <a:r>
              <a:rPr lang="en-US" sz="1200" spc="-35" dirty="0">
                <a:latin typeface="Arial"/>
                <a:cs typeface="Arial"/>
              </a:rPr>
              <a:t> </a:t>
            </a:r>
            <a:r>
              <a:rPr lang="en-US" sz="1200" dirty="0">
                <a:latin typeface="Arial"/>
                <a:cs typeface="Arial"/>
              </a:rPr>
              <a:t>fire, </a:t>
            </a:r>
            <a:r>
              <a:rPr sz="1200" spc="-10" dirty="0">
                <a:latin typeface="Arial"/>
                <a:cs typeface="Arial"/>
              </a:rPr>
              <a:t>construction, </a:t>
            </a:r>
            <a:r>
              <a:rPr sz="1200" dirty="0">
                <a:latin typeface="Arial"/>
                <a:cs typeface="Arial"/>
              </a:rPr>
              <a:t>trucking,</a:t>
            </a:r>
            <a:r>
              <a:rPr sz="1200" spc="-35" dirty="0">
                <a:latin typeface="Arial"/>
                <a:cs typeface="Arial"/>
              </a:rPr>
              <a:t> </a:t>
            </a:r>
            <a:r>
              <a:rPr sz="1200" dirty="0">
                <a:latin typeface="Arial"/>
                <a:cs typeface="Arial"/>
              </a:rPr>
              <a:t>utilities,</a:t>
            </a:r>
            <a:r>
              <a:rPr sz="1200" spc="-25" dirty="0">
                <a:latin typeface="Arial"/>
                <a:cs typeface="Arial"/>
              </a:rPr>
              <a:t> </a:t>
            </a:r>
            <a:r>
              <a:rPr sz="1200" dirty="0">
                <a:latin typeface="Arial"/>
                <a:cs typeface="Arial"/>
              </a:rPr>
              <a:t>buses,</a:t>
            </a:r>
            <a:r>
              <a:rPr sz="1200" spc="-15" dirty="0">
                <a:latin typeface="Arial"/>
                <a:cs typeface="Arial"/>
              </a:rPr>
              <a:t> </a:t>
            </a:r>
            <a:r>
              <a:rPr sz="1200" dirty="0">
                <a:latin typeface="Arial"/>
                <a:cs typeface="Arial"/>
              </a:rPr>
              <a:t>trade</a:t>
            </a:r>
            <a:r>
              <a:rPr sz="1200" spc="-30" dirty="0">
                <a:latin typeface="Arial"/>
                <a:cs typeface="Arial"/>
              </a:rPr>
              <a:t> </a:t>
            </a:r>
            <a:r>
              <a:rPr sz="1200" dirty="0">
                <a:latin typeface="Arial"/>
                <a:cs typeface="Arial"/>
              </a:rPr>
              <a:t>services,</a:t>
            </a:r>
            <a:r>
              <a:rPr sz="1200" spc="-15" dirty="0">
                <a:latin typeface="Arial"/>
                <a:cs typeface="Arial"/>
              </a:rPr>
              <a:t> </a:t>
            </a:r>
            <a:r>
              <a:rPr sz="1200" dirty="0">
                <a:latin typeface="Arial"/>
                <a:cs typeface="Arial"/>
              </a:rPr>
              <a:t>and</a:t>
            </a:r>
            <a:r>
              <a:rPr sz="1200" spc="-30" dirty="0">
                <a:latin typeface="Arial"/>
                <a:cs typeface="Arial"/>
              </a:rPr>
              <a:t> </a:t>
            </a:r>
            <a:r>
              <a:rPr sz="1200" dirty="0">
                <a:latin typeface="Arial"/>
                <a:cs typeface="Arial"/>
              </a:rPr>
              <a:t>more.</a:t>
            </a:r>
            <a:r>
              <a:rPr sz="1200" spc="-30" dirty="0">
                <a:latin typeface="Arial"/>
                <a:cs typeface="Arial"/>
              </a:rPr>
              <a:t> </a:t>
            </a:r>
            <a:r>
              <a:rPr sz="1200" dirty="0">
                <a:latin typeface="Arial"/>
                <a:cs typeface="Arial"/>
              </a:rPr>
              <a:t>We</a:t>
            </a:r>
            <a:r>
              <a:rPr sz="1200" spc="-20" dirty="0">
                <a:latin typeface="Arial"/>
                <a:cs typeface="Arial"/>
              </a:rPr>
              <a:t> </a:t>
            </a:r>
            <a:r>
              <a:rPr sz="1200" dirty="0">
                <a:latin typeface="Arial"/>
                <a:cs typeface="Arial"/>
              </a:rPr>
              <a:t>secure</a:t>
            </a:r>
            <a:r>
              <a:rPr sz="1200" spc="-30" dirty="0">
                <a:latin typeface="Arial"/>
                <a:cs typeface="Arial"/>
              </a:rPr>
              <a:t> </a:t>
            </a:r>
            <a:r>
              <a:rPr lang="en-US" sz="1200" spc="-10" dirty="0">
                <a:latin typeface="Arial"/>
                <a:cs typeface="Arial"/>
              </a:rPr>
              <a:t>more complete recoveries for </a:t>
            </a:r>
            <a:r>
              <a:rPr sz="1200" spc="-10" dirty="0">
                <a:latin typeface="Arial"/>
                <a:cs typeface="Arial"/>
              </a:rPr>
              <a:t>not-at-</a:t>
            </a:r>
            <a:r>
              <a:rPr sz="1200" dirty="0">
                <a:latin typeface="Arial"/>
                <a:cs typeface="Arial"/>
              </a:rPr>
              <a:t>fault</a:t>
            </a:r>
            <a:r>
              <a:rPr sz="1200" spc="-10" dirty="0">
                <a:latin typeface="Arial"/>
                <a:cs typeface="Arial"/>
              </a:rPr>
              <a:t> </a:t>
            </a:r>
            <a:r>
              <a:rPr sz="1200" dirty="0">
                <a:latin typeface="Arial"/>
                <a:cs typeface="Arial"/>
              </a:rPr>
              <a:t>accident</a:t>
            </a:r>
            <a:r>
              <a:rPr sz="1200" spc="-5" dirty="0">
                <a:latin typeface="Arial"/>
                <a:cs typeface="Arial"/>
              </a:rPr>
              <a:t> </a:t>
            </a:r>
            <a:r>
              <a:rPr sz="1200" dirty="0">
                <a:latin typeface="Arial"/>
                <a:cs typeface="Arial"/>
              </a:rPr>
              <a:t>claims,</a:t>
            </a:r>
            <a:r>
              <a:rPr sz="1200" spc="-5" dirty="0">
                <a:latin typeface="Arial"/>
                <a:cs typeface="Arial"/>
              </a:rPr>
              <a:t> </a:t>
            </a:r>
            <a:r>
              <a:rPr sz="1200" dirty="0">
                <a:latin typeface="Arial"/>
                <a:cs typeface="Arial"/>
              </a:rPr>
              <a:t>including</a:t>
            </a:r>
            <a:r>
              <a:rPr sz="1200" spc="-10" dirty="0">
                <a:latin typeface="Arial"/>
                <a:cs typeface="Arial"/>
              </a:rPr>
              <a:t> </a:t>
            </a:r>
            <a:r>
              <a:rPr sz="1200" dirty="0">
                <a:latin typeface="Arial"/>
                <a:cs typeface="Arial"/>
              </a:rPr>
              <a:t>repairs,</a:t>
            </a:r>
            <a:r>
              <a:rPr sz="1200" spc="-20" dirty="0">
                <a:latin typeface="Arial"/>
                <a:cs typeface="Arial"/>
              </a:rPr>
              <a:t> </a:t>
            </a:r>
            <a:r>
              <a:rPr sz="1200" dirty="0">
                <a:latin typeface="Arial"/>
                <a:cs typeface="Arial"/>
              </a:rPr>
              <a:t>loss</a:t>
            </a:r>
            <a:r>
              <a:rPr sz="1200" spc="-10" dirty="0">
                <a:latin typeface="Arial"/>
                <a:cs typeface="Arial"/>
              </a:rPr>
              <a:t> </a:t>
            </a:r>
            <a:r>
              <a:rPr sz="1200" dirty="0">
                <a:latin typeface="Arial"/>
                <a:cs typeface="Arial"/>
              </a:rPr>
              <a:t>of</a:t>
            </a:r>
            <a:r>
              <a:rPr sz="1200" spc="-25" dirty="0">
                <a:latin typeface="Arial"/>
                <a:cs typeface="Arial"/>
              </a:rPr>
              <a:t> </a:t>
            </a:r>
            <a:r>
              <a:rPr sz="1200" dirty="0">
                <a:latin typeface="Arial"/>
                <a:cs typeface="Arial"/>
              </a:rPr>
              <a:t>use,</a:t>
            </a:r>
            <a:r>
              <a:rPr sz="1200" spc="-20" dirty="0">
                <a:latin typeface="Arial"/>
                <a:cs typeface="Arial"/>
              </a:rPr>
              <a:t> </a:t>
            </a:r>
            <a:r>
              <a:rPr lang="en-US" sz="1200" spc="-10" dirty="0">
                <a:latin typeface="Arial"/>
                <a:cs typeface="Arial"/>
              </a:rPr>
              <a:t>diminished</a:t>
            </a:r>
            <a:r>
              <a:rPr sz="1200" spc="-10" dirty="0">
                <a:latin typeface="Arial"/>
                <a:cs typeface="Arial"/>
              </a:rPr>
              <a:t> </a:t>
            </a:r>
            <a:r>
              <a:rPr sz="1200" dirty="0">
                <a:latin typeface="Arial"/>
                <a:cs typeface="Arial"/>
              </a:rPr>
              <a:t>value,</a:t>
            </a:r>
            <a:r>
              <a:rPr sz="1200" spc="-30" dirty="0">
                <a:latin typeface="Arial"/>
                <a:cs typeface="Arial"/>
              </a:rPr>
              <a:t> </a:t>
            </a:r>
            <a:r>
              <a:rPr sz="1200" dirty="0">
                <a:latin typeface="Arial"/>
                <a:cs typeface="Arial"/>
              </a:rPr>
              <a:t>damaged</a:t>
            </a:r>
            <a:r>
              <a:rPr sz="1200" spc="-15" dirty="0">
                <a:latin typeface="Arial"/>
                <a:cs typeface="Arial"/>
              </a:rPr>
              <a:t> </a:t>
            </a:r>
            <a:r>
              <a:rPr sz="1200" dirty="0">
                <a:latin typeface="Arial"/>
                <a:cs typeface="Arial"/>
              </a:rPr>
              <a:t>and</a:t>
            </a:r>
            <a:r>
              <a:rPr sz="1200" spc="-20" dirty="0">
                <a:latin typeface="Arial"/>
                <a:cs typeface="Arial"/>
              </a:rPr>
              <a:t> </a:t>
            </a:r>
            <a:r>
              <a:rPr sz="1200" dirty="0">
                <a:latin typeface="Arial"/>
                <a:cs typeface="Arial"/>
              </a:rPr>
              <a:t>total</a:t>
            </a:r>
            <a:r>
              <a:rPr sz="1200" spc="-20" dirty="0">
                <a:latin typeface="Arial"/>
                <a:cs typeface="Arial"/>
              </a:rPr>
              <a:t> </a:t>
            </a:r>
            <a:r>
              <a:rPr sz="1200" dirty="0">
                <a:latin typeface="Arial"/>
                <a:cs typeface="Arial"/>
              </a:rPr>
              <a:t>losses</a:t>
            </a:r>
            <a:r>
              <a:rPr sz="1200" spc="-30" dirty="0">
                <a:latin typeface="Arial"/>
                <a:cs typeface="Arial"/>
              </a:rPr>
              <a:t> </a:t>
            </a:r>
            <a:r>
              <a:rPr sz="1200" dirty="0">
                <a:latin typeface="Arial"/>
                <a:cs typeface="Arial"/>
              </a:rPr>
              <a:t>–</a:t>
            </a:r>
            <a:r>
              <a:rPr sz="1200" spc="-15" dirty="0">
                <a:latin typeface="Arial"/>
                <a:cs typeface="Arial"/>
              </a:rPr>
              <a:t> </a:t>
            </a:r>
            <a:r>
              <a:rPr sz="1200" dirty="0">
                <a:latin typeface="Arial"/>
                <a:cs typeface="Arial"/>
              </a:rPr>
              <a:t>funds</a:t>
            </a:r>
            <a:r>
              <a:rPr sz="1200" spc="-15" dirty="0">
                <a:latin typeface="Arial"/>
                <a:cs typeface="Arial"/>
              </a:rPr>
              <a:t> </a:t>
            </a:r>
            <a:r>
              <a:rPr sz="1200" dirty="0">
                <a:latin typeface="Arial"/>
                <a:cs typeface="Arial"/>
              </a:rPr>
              <a:t>rightfully</a:t>
            </a:r>
            <a:r>
              <a:rPr sz="1200" spc="-20" dirty="0">
                <a:latin typeface="Arial"/>
                <a:cs typeface="Arial"/>
              </a:rPr>
              <a:t> </a:t>
            </a:r>
            <a:r>
              <a:rPr sz="1200" spc="-10" dirty="0">
                <a:latin typeface="Arial"/>
                <a:cs typeface="Arial"/>
              </a:rPr>
              <a:t>yours.</a:t>
            </a:r>
            <a:endParaRPr sz="1200" dirty="0">
              <a:latin typeface="Arial"/>
              <a:cs typeface="Arial"/>
            </a:endParaRPr>
          </a:p>
          <a:p>
            <a:pPr>
              <a:lnSpc>
                <a:spcPct val="100000"/>
              </a:lnSpc>
              <a:spcBef>
                <a:spcPts val="165"/>
              </a:spcBef>
            </a:pPr>
            <a:endParaRPr sz="1200" dirty="0">
              <a:latin typeface="Arial"/>
              <a:cs typeface="Arial"/>
            </a:endParaRPr>
          </a:p>
          <a:p>
            <a:pPr marL="70485">
              <a:lnSpc>
                <a:spcPct val="100000"/>
              </a:lnSpc>
              <a:spcBef>
                <a:spcPts val="5"/>
              </a:spcBef>
            </a:pPr>
            <a:r>
              <a:rPr sz="1200" b="1" dirty="0">
                <a:latin typeface="Arial"/>
                <a:cs typeface="Arial"/>
              </a:rPr>
              <a:t>Key </a:t>
            </a:r>
            <a:r>
              <a:rPr sz="1200" b="1" spc="-10" dirty="0">
                <a:latin typeface="Arial"/>
                <a:cs typeface="Arial"/>
              </a:rPr>
              <a:t>Advantages:</a:t>
            </a:r>
            <a:endParaRPr sz="1200" dirty="0">
              <a:latin typeface="Arial"/>
              <a:cs typeface="Arial"/>
            </a:endParaRPr>
          </a:p>
          <a:p>
            <a:pPr>
              <a:lnSpc>
                <a:spcPct val="100000"/>
              </a:lnSpc>
              <a:spcBef>
                <a:spcPts val="55"/>
              </a:spcBef>
            </a:pPr>
            <a:endParaRPr sz="1200" dirty="0">
              <a:latin typeface="Arial"/>
              <a:cs typeface="Arial"/>
            </a:endParaRPr>
          </a:p>
          <a:p>
            <a:pPr marL="355600" indent="-228600">
              <a:lnSpc>
                <a:spcPts val="1410"/>
              </a:lnSpc>
              <a:spcBef>
                <a:spcPts val="5"/>
              </a:spcBef>
              <a:buSzPct val="83333"/>
              <a:buChar char="•"/>
              <a:tabLst>
                <a:tab pos="355600" algn="l"/>
              </a:tabLst>
            </a:pPr>
            <a:r>
              <a:rPr sz="1200" dirty="0">
                <a:latin typeface="Arial"/>
                <a:cs typeface="Arial"/>
              </a:rPr>
              <a:t>More</a:t>
            </a:r>
            <a:r>
              <a:rPr sz="1200" spc="-15" dirty="0">
                <a:latin typeface="Arial"/>
                <a:cs typeface="Arial"/>
              </a:rPr>
              <a:t> </a:t>
            </a:r>
            <a:r>
              <a:rPr sz="1200" dirty="0">
                <a:latin typeface="Arial"/>
                <a:cs typeface="Arial"/>
              </a:rPr>
              <a:t>complete</a:t>
            </a:r>
            <a:r>
              <a:rPr sz="1200" spc="-10" dirty="0">
                <a:latin typeface="Arial"/>
                <a:cs typeface="Arial"/>
              </a:rPr>
              <a:t> recovery</a:t>
            </a:r>
            <a:endParaRPr sz="1200" dirty="0">
              <a:latin typeface="Arial"/>
              <a:cs typeface="Arial"/>
            </a:endParaRPr>
          </a:p>
          <a:p>
            <a:pPr marL="355600" indent="-228600">
              <a:lnSpc>
                <a:spcPts val="1380"/>
              </a:lnSpc>
              <a:buSzPct val="83333"/>
              <a:buChar char="•"/>
              <a:tabLst>
                <a:tab pos="355600" algn="l"/>
              </a:tabLst>
            </a:pPr>
            <a:r>
              <a:rPr sz="1200" dirty="0">
                <a:latin typeface="Arial"/>
                <a:cs typeface="Arial"/>
              </a:rPr>
              <a:t>Not</a:t>
            </a:r>
            <a:r>
              <a:rPr sz="1200" spc="-10" dirty="0">
                <a:latin typeface="Arial"/>
                <a:cs typeface="Arial"/>
              </a:rPr>
              <a:t> </a:t>
            </a:r>
            <a:r>
              <a:rPr sz="1200" dirty="0">
                <a:latin typeface="Arial"/>
                <a:cs typeface="Arial"/>
              </a:rPr>
              <a:t>a</a:t>
            </a:r>
            <a:r>
              <a:rPr sz="1200" spc="-10" dirty="0">
                <a:latin typeface="Arial"/>
                <a:cs typeface="Arial"/>
              </a:rPr>
              <a:t> </a:t>
            </a:r>
            <a:r>
              <a:rPr sz="1200" dirty="0">
                <a:latin typeface="Arial"/>
                <a:cs typeface="Arial"/>
              </a:rPr>
              <a:t>budgetary</a:t>
            </a:r>
            <a:r>
              <a:rPr sz="1200" spc="-10" dirty="0">
                <a:latin typeface="Arial"/>
                <a:cs typeface="Arial"/>
              </a:rPr>
              <a:t> </a:t>
            </a:r>
            <a:r>
              <a:rPr sz="1200" dirty="0">
                <a:latin typeface="Arial"/>
                <a:cs typeface="Arial"/>
              </a:rPr>
              <a:t>add;</a:t>
            </a:r>
            <a:r>
              <a:rPr sz="1200" spc="-20" dirty="0">
                <a:latin typeface="Arial"/>
                <a:cs typeface="Arial"/>
              </a:rPr>
              <a:t> </a:t>
            </a:r>
            <a:r>
              <a:rPr sz="1200" dirty="0">
                <a:latin typeface="Arial"/>
                <a:cs typeface="Arial"/>
              </a:rPr>
              <a:t>no</a:t>
            </a:r>
            <a:r>
              <a:rPr sz="1200" spc="-5" dirty="0">
                <a:latin typeface="Arial"/>
                <a:cs typeface="Arial"/>
              </a:rPr>
              <a:t> </a:t>
            </a:r>
            <a:r>
              <a:rPr sz="1200" dirty="0">
                <a:latin typeface="Arial"/>
                <a:cs typeface="Arial"/>
              </a:rPr>
              <a:t>upfront</a:t>
            </a:r>
            <a:r>
              <a:rPr sz="1200" spc="-5" dirty="0">
                <a:latin typeface="Arial"/>
                <a:cs typeface="Arial"/>
              </a:rPr>
              <a:t> </a:t>
            </a:r>
            <a:r>
              <a:rPr sz="1200" dirty="0">
                <a:latin typeface="Arial"/>
                <a:cs typeface="Arial"/>
              </a:rPr>
              <a:t>costs</a:t>
            </a:r>
            <a:r>
              <a:rPr sz="1200" spc="-20" dirty="0">
                <a:latin typeface="Arial"/>
                <a:cs typeface="Arial"/>
              </a:rPr>
              <a:t> </a:t>
            </a:r>
            <a:r>
              <a:rPr sz="1200" dirty="0">
                <a:latin typeface="Arial"/>
                <a:cs typeface="Arial"/>
              </a:rPr>
              <a:t>or</a:t>
            </a:r>
            <a:r>
              <a:rPr sz="1200" spc="-15" dirty="0">
                <a:latin typeface="Arial"/>
                <a:cs typeface="Arial"/>
              </a:rPr>
              <a:t> </a:t>
            </a:r>
            <a:r>
              <a:rPr sz="1200" spc="-20" dirty="0">
                <a:latin typeface="Arial"/>
                <a:cs typeface="Arial"/>
              </a:rPr>
              <a:t>risks</a:t>
            </a:r>
            <a:endParaRPr sz="1200" dirty="0">
              <a:latin typeface="Arial"/>
              <a:cs typeface="Arial"/>
            </a:endParaRPr>
          </a:p>
          <a:p>
            <a:pPr marL="355600" indent="-228600">
              <a:lnSpc>
                <a:spcPts val="1380"/>
              </a:lnSpc>
              <a:buSzPct val="83333"/>
              <a:buChar char="•"/>
              <a:tabLst>
                <a:tab pos="355600" algn="l"/>
              </a:tabLst>
            </a:pPr>
            <a:r>
              <a:rPr sz="1200" dirty="0">
                <a:latin typeface="Arial"/>
                <a:cs typeface="Arial"/>
              </a:rPr>
              <a:t>Huge</a:t>
            </a:r>
            <a:r>
              <a:rPr sz="1200" spc="-15" dirty="0">
                <a:latin typeface="Arial"/>
                <a:cs typeface="Arial"/>
              </a:rPr>
              <a:t> </a:t>
            </a:r>
            <a:r>
              <a:rPr sz="1200" dirty="0">
                <a:latin typeface="Arial"/>
                <a:cs typeface="Arial"/>
              </a:rPr>
              <a:t>labor</a:t>
            </a:r>
            <a:r>
              <a:rPr sz="1200" spc="-20" dirty="0">
                <a:latin typeface="Arial"/>
                <a:cs typeface="Arial"/>
              </a:rPr>
              <a:t> </a:t>
            </a:r>
            <a:r>
              <a:rPr sz="1200" dirty="0">
                <a:latin typeface="Arial"/>
                <a:cs typeface="Arial"/>
              </a:rPr>
              <a:t>savings</a:t>
            </a:r>
            <a:r>
              <a:rPr sz="1200" spc="-20" dirty="0">
                <a:latin typeface="Arial"/>
                <a:cs typeface="Arial"/>
              </a:rPr>
              <a:t> </a:t>
            </a:r>
            <a:r>
              <a:rPr sz="1200" dirty="0">
                <a:latin typeface="Arial"/>
                <a:cs typeface="Arial"/>
              </a:rPr>
              <a:t>for</a:t>
            </a:r>
            <a:r>
              <a:rPr sz="1200" spc="-20" dirty="0">
                <a:latin typeface="Arial"/>
                <a:cs typeface="Arial"/>
              </a:rPr>
              <a:t> </a:t>
            </a:r>
            <a:r>
              <a:rPr sz="1200" dirty="0">
                <a:latin typeface="Arial"/>
                <a:cs typeface="Arial"/>
              </a:rPr>
              <a:t>your</a:t>
            </a:r>
            <a:r>
              <a:rPr sz="1200" spc="-25" dirty="0">
                <a:latin typeface="Arial"/>
                <a:cs typeface="Arial"/>
              </a:rPr>
              <a:t> </a:t>
            </a:r>
            <a:r>
              <a:rPr sz="1200" dirty="0">
                <a:latin typeface="Arial"/>
                <a:cs typeface="Arial"/>
              </a:rPr>
              <a:t>staff;</a:t>
            </a:r>
            <a:r>
              <a:rPr sz="1200" spc="-10" dirty="0">
                <a:latin typeface="Arial"/>
                <a:cs typeface="Arial"/>
              </a:rPr>
              <a:t> </a:t>
            </a:r>
            <a:r>
              <a:rPr sz="1200" dirty="0">
                <a:latin typeface="Arial"/>
                <a:cs typeface="Arial"/>
              </a:rPr>
              <a:t>recover</a:t>
            </a:r>
            <a:r>
              <a:rPr sz="1200" spc="-25" dirty="0">
                <a:latin typeface="Arial"/>
                <a:cs typeface="Arial"/>
              </a:rPr>
              <a:t> </a:t>
            </a:r>
            <a:r>
              <a:rPr sz="1200" dirty="0">
                <a:latin typeface="Arial"/>
                <a:cs typeface="Arial"/>
              </a:rPr>
              <a:t>valuable</a:t>
            </a:r>
            <a:r>
              <a:rPr sz="1200" spc="-20" dirty="0">
                <a:latin typeface="Arial"/>
                <a:cs typeface="Arial"/>
              </a:rPr>
              <a:t> </a:t>
            </a:r>
            <a:r>
              <a:rPr sz="1200" dirty="0">
                <a:latin typeface="Arial"/>
                <a:cs typeface="Arial"/>
              </a:rPr>
              <a:t>time</a:t>
            </a:r>
            <a:r>
              <a:rPr sz="1200" spc="-15" dirty="0">
                <a:latin typeface="Arial"/>
                <a:cs typeface="Arial"/>
              </a:rPr>
              <a:t> </a:t>
            </a:r>
            <a:r>
              <a:rPr sz="1200" dirty="0">
                <a:latin typeface="Arial"/>
                <a:cs typeface="Arial"/>
              </a:rPr>
              <a:t>for</a:t>
            </a:r>
            <a:r>
              <a:rPr sz="1200" spc="-30" dirty="0">
                <a:latin typeface="Arial"/>
                <a:cs typeface="Arial"/>
              </a:rPr>
              <a:t> </a:t>
            </a:r>
            <a:r>
              <a:rPr sz="1200" dirty="0">
                <a:latin typeface="Arial"/>
                <a:cs typeface="Arial"/>
              </a:rPr>
              <a:t>more</a:t>
            </a:r>
            <a:r>
              <a:rPr sz="1200" spc="-25" dirty="0">
                <a:latin typeface="Arial"/>
                <a:cs typeface="Arial"/>
              </a:rPr>
              <a:t> </a:t>
            </a:r>
            <a:r>
              <a:rPr sz="1200" dirty="0">
                <a:latin typeface="Arial"/>
                <a:cs typeface="Arial"/>
              </a:rPr>
              <a:t>important</a:t>
            </a:r>
            <a:r>
              <a:rPr sz="1200" spc="-15" dirty="0">
                <a:latin typeface="Arial"/>
                <a:cs typeface="Arial"/>
              </a:rPr>
              <a:t> </a:t>
            </a:r>
            <a:r>
              <a:rPr sz="1200" spc="-10" dirty="0">
                <a:latin typeface="Arial"/>
                <a:cs typeface="Arial"/>
              </a:rPr>
              <a:t>tasks</a:t>
            </a:r>
            <a:endParaRPr sz="1200" dirty="0">
              <a:latin typeface="Arial"/>
              <a:cs typeface="Arial"/>
            </a:endParaRPr>
          </a:p>
          <a:p>
            <a:pPr marL="355600" indent="-228600">
              <a:lnSpc>
                <a:spcPts val="1380"/>
              </a:lnSpc>
              <a:buSzPct val="83333"/>
              <a:buChar char="•"/>
              <a:tabLst>
                <a:tab pos="355600" algn="l"/>
              </a:tabLst>
            </a:pPr>
            <a:r>
              <a:rPr sz="1200" dirty="0">
                <a:latin typeface="Arial"/>
                <a:cs typeface="Arial"/>
              </a:rPr>
              <a:t>Claims</a:t>
            </a:r>
            <a:r>
              <a:rPr sz="1200" spc="-15" dirty="0">
                <a:latin typeface="Arial"/>
                <a:cs typeface="Arial"/>
              </a:rPr>
              <a:t> </a:t>
            </a:r>
            <a:r>
              <a:rPr sz="1200" dirty="0">
                <a:latin typeface="Arial"/>
                <a:cs typeface="Arial"/>
              </a:rPr>
              <a:t>audit</a:t>
            </a:r>
            <a:r>
              <a:rPr sz="1200" spc="-10" dirty="0">
                <a:latin typeface="Arial"/>
                <a:cs typeface="Arial"/>
              </a:rPr>
              <a:t> </a:t>
            </a:r>
            <a:r>
              <a:rPr sz="1200" dirty="0">
                <a:latin typeface="Arial"/>
                <a:cs typeface="Arial"/>
              </a:rPr>
              <a:t>for</a:t>
            </a:r>
            <a:r>
              <a:rPr sz="1200" spc="-15" dirty="0">
                <a:latin typeface="Arial"/>
                <a:cs typeface="Arial"/>
              </a:rPr>
              <a:t> </a:t>
            </a:r>
            <a:r>
              <a:rPr sz="1200" dirty="0">
                <a:latin typeface="Arial"/>
                <a:cs typeface="Arial"/>
              </a:rPr>
              <a:t>the</a:t>
            </a:r>
            <a:r>
              <a:rPr sz="1200" spc="-25" dirty="0">
                <a:latin typeface="Arial"/>
                <a:cs typeface="Arial"/>
              </a:rPr>
              <a:t> </a:t>
            </a:r>
            <a:r>
              <a:rPr sz="1200" dirty="0">
                <a:latin typeface="Arial"/>
                <a:cs typeface="Arial"/>
              </a:rPr>
              <a:t>past</a:t>
            </a:r>
            <a:r>
              <a:rPr sz="1200" spc="-5" dirty="0">
                <a:latin typeface="Arial"/>
                <a:cs typeface="Arial"/>
              </a:rPr>
              <a:t> </a:t>
            </a:r>
            <a:r>
              <a:rPr lang="en-US" sz="1200" spc="-10" dirty="0">
                <a:latin typeface="Arial"/>
                <a:cs typeface="Arial"/>
              </a:rPr>
              <a:t>2-6</a:t>
            </a:r>
            <a:r>
              <a:rPr sz="1200" spc="-10" dirty="0">
                <a:latin typeface="Arial"/>
                <a:cs typeface="Arial"/>
              </a:rPr>
              <a:t> </a:t>
            </a:r>
            <a:r>
              <a:rPr sz="1200" dirty="0">
                <a:latin typeface="Arial"/>
                <a:cs typeface="Arial"/>
              </a:rPr>
              <a:t>years</a:t>
            </a:r>
            <a:r>
              <a:rPr sz="1200" spc="-10" dirty="0">
                <a:latin typeface="Arial"/>
                <a:cs typeface="Arial"/>
              </a:rPr>
              <a:t> </a:t>
            </a:r>
            <a:r>
              <a:rPr sz="1200" dirty="0">
                <a:latin typeface="Arial"/>
                <a:cs typeface="Arial"/>
              </a:rPr>
              <a:t>(</a:t>
            </a:r>
            <a:r>
              <a:rPr lang="en-US" sz="1200" dirty="0">
                <a:latin typeface="Arial"/>
                <a:cs typeface="Arial"/>
              </a:rPr>
              <a:t>based on </a:t>
            </a:r>
            <a:r>
              <a:rPr sz="1200" spc="-10" dirty="0">
                <a:latin typeface="Arial"/>
                <a:cs typeface="Arial"/>
              </a:rPr>
              <a:t>state</a:t>
            </a:r>
            <a:r>
              <a:rPr lang="en-US" sz="1200" spc="-10" dirty="0">
                <a:latin typeface="Arial"/>
                <a:cs typeface="Arial"/>
              </a:rPr>
              <a:t> statute</a:t>
            </a:r>
            <a:r>
              <a:rPr sz="1200" spc="-10" dirty="0">
                <a:latin typeface="Arial"/>
                <a:cs typeface="Arial"/>
              </a:rPr>
              <a:t>)</a:t>
            </a:r>
            <a:endParaRPr lang="en-US" sz="1200" spc="-10" dirty="0">
              <a:latin typeface="Arial"/>
              <a:cs typeface="Arial"/>
            </a:endParaRPr>
          </a:p>
          <a:p>
            <a:pPr marL="355600" indent="-228600">
              <a:lnSpc>
                <a:spcPts val="1410"/>
              </a:lnSpc>
              <a:buSzPct val="83333"/>
              <a:buChar char="•"/>
              <a:tabLst>
                <a:tab pos="355600" algn="l"/>
              </a:tabLst>
            </a:pPr>
            <a:r>
              <a:rPr lang="en-US" sz="1200" spc="-10" dirty="0">
                <a:latin typeface="Arial"/>
                <a:cs typeface="Arial"/>
              </a:rPr>
              <a:t>Advance program for accelerated cash flow</a:t>
            </a:r>
          </a:p>
          <a:p>
            <a:pPr marL="355600" indent="-228600">
              <a:lnSpc>
                <a:spcPts val="1410"/>
              </a:lnSpc>
              <a:buSzPct val="83333"/>
              <a:buChar char="•"/>
              <a:tabLst>
                <a:tab pos="355600" algn="l"/>
              </a:tabLst>
            </a:pPr>
            <a:r>
              <a:rPr lang="en-US" sz="1200" dirty="0">
                <a:latin typeface="Arial"/>
                <a:cs typeface="Arial"/>
              </a:rPr>
              <a:t>28 years of specialized expertise; no one else comes close to ACM success</a:t>
            </a:r>
          </a:p>
          <a:p>
            <a:pPr>
              <a:lnSpc>
                <a:spcPct val="100000"/>
              </a:lnSpc>
              <a:spcBef>
                <a:spcPts val="595"/>
              </a:spcBef>
            </a:pPr>
            <a:endParaRPr sz="1200" dirty="0">
              <a:latin typeface="Arial"/>
              <a:cs typeface="Arial"/>
            </a:endParaRPr>
          </a:p>
          <a:p>
            <a:pPr marL="70485">
              <a:lnSpc>
                <a:spcPct val="100000"/>
              </a:lnSpc>
            </a:pPr>
            <a:r>
              <a:rPr sz="1600" b="1" dirty="0">
                <a:latin typeface="Arial"/>
                <a:cs typeface="Arial"/>
              </a:rPr>
              <a:t>Claim</a:t>
            </a:r>
            <a:r>
              <a:rPr sz="1600" b="1" spc="-40" dirty="0">
                <a:latin typeface="Arial"/>
                <a:cs typeface="Arial"/>
              </a:rPr>
              <a:t> </a:t>
            </a:r>
            <a:r>
              <a:rPr sz="1600" b="1" dirty="0">
                <a:latin typeface="Arial"/>
                <a:cs typeface="Arial"/>
              </a:rPr>
              <a:t>Line</a:t>
            </a:r>
            <a:r>
              <a:rPr sz="1600" b="1" spc="-45" dirty="0">
                <a:latin typeface="Arial"/>
                <a:cs typeface="Arial"/>
              </a:rPr>
              <a:t> </a:t>
            </a:r>
            <a:r>
              <a:rPr sz="1600" b="1" dirty="0">
                <a:latin typeface="Arial"/>
                <a:cs typeface="Arial"/>
              </a:rPr>
              <a:t>Items</a:t>
            </a:r>
            <a:r>
              <a:rPr sz="1600" b="1" spc="-40" dirty="0">
                <a:latin typeface="Arial"/>
                <a:cs typeface="Arial"/>
              </a:rPr>
              <a:t> </a:t>
            </a:r>
            <a:r>
              <a:rPr sz="1600" b="1" dirty="0">
                <a:latin typeface="Arial"/>
                <a:cs typeface="Arial"/>
              </a:rPr>
              <a:t>We</a:t>
            </a:r>
            <a:r>
              <a:rPr sz="1600" b="1" spc="-35" dirty="0">
                <a:latin typeface="Arial"/>
                <a:cs typeface="Arial"/>
              </a:rPr>
              <a:t> </a:t>
            </a:r>
            <a:r>
              <a:rPr sz="1600" b="1" spc="-10" dirty="0">
                <a:latin typeface="Arial"/>
                <a:cs typeface="Arial"/>
              </a:rPr>
              <a:t>Recover:</a:t>
            </a:r>
            <a:endParaRPr sz="1600" dirty="0">
              <a:latin typeface="Arial"/>
              <a:cs typeface="Arial"/>
            </a:endParaRPr>
          </a:p>
          <a:p>
            <a:pPr marL="355600" marR="465455" indent="-343535">
              <a:lnSpc>
                <a:spcPct val="101800"/>
              </a:lnSpc>
              <a:spcBef>
                <a:spcPts val="1555"/>
              </a:spcBef>
              <a:buFont typeface="Arial"/>
              <a:buAutoNum type="arabicPeriod"/>
              <a:tabLst>
                <a:tab pos="355600" algn="l"/>
              </a:tabLst>
            </a:pPr>
            <a:r>
              <a:rPr sz="1100" b="1" dirty="0">
                <a:latin typeface="Arial"/>
                <a:cs typeface="Arial"/>
              </a:rPr>
              <a:t>Physical</a:t>
            </a:r>
            <a:r>
              <a:rPr sz="1100" b="1" spc="-25" dirty="0">
                <a:latin typeface="Arial"/>
                <a:cs typeface="Arial"/>
              </a:rPr>
              <a:t> </a:t>
            </a:r>
            <a:r>
              <a:rPr sz="1100" b="1" dirty="0">
                <a:latin typeface="Arial"/>
                <a:cs typeface="Arial"/>
              </a:rPr>
              <a:t>Damage</a:t>
            </a:r>
            <a:r>
              <a:rPr sz="1100" b="1" spc="-30" dirty="0">
                <a:latin typeface="Arial"/>
                <a:cs typeface="Arial"/>
              </a:rPr>
              <a:t> </a:t>
            </a:r>
            <a:r>
              <a:rPr sz="1100" b="1" dirty="0">
                <a:latin typeface="Arial"/>
                <a:cs typeface="Arial"/>
              </a:rPr>
              <a:t>(PD):</a:t>
            </a:r>
            <a:r>
              <a:rPr sz="1100" b="1" spc="265" dirty="0">
                <a:latin typeface="Arial"/>
                <a:cs typeface="Arial"/>
              </a:rPr>
              <a:t> </a:t>
            </a:r>
            <a:r>
              <a:rPr sz="1100" dirty="0">
                <a:latin typeface="Arial"/>
                <a:cs typeface="Arial"/>
              </a:rPr>
              <a:t>Recovery</a:t>
            </a:r>
            <a:r>
              <a:rPr sz="1100" spc="-15" dirty="0">
                <a:latin typeface="Arial"/>
                <a:cs typeface="Arial"/>
              </a:rPr>
              <a:t> </a:t>
            </a:r>
            <a:r>
              <a:rPr sz="1100" dirty="0">
                <a:latin typeface="Arial"/>
                <a:cs typeface="Arial"/>
              </a:rPr>
              <a:t>of</a:t>
            </a:r>
            <a:r>
              <a:rPr sz="1100" spc="-10" dirty="0">
                <a:latin typeface="Arial"/>
                <a:cs typeface="Arial"/>
              </a:rPr>
              <a:t> </a:t>
            </a:r>
            <a:r>
              <a:rPr sz="1100" dirty="0">
                <a:latin typeface="Arial"/>
                <a:cs typeface="Arial"/>
              </a:rPr>
              <a:t>losses</a:t>
            </a:r>
            <a:r>
              <a:rPr sz="1100" spc="-15" dirty="0">
                <a:latin typeface="Arial"/>
                <a:cs typeface="Arial"/>
              </a:rPr>
              <a:t> </a:t>
            </a:r>
            <a:r>
              <a:rPr sz="1100" dirty="0">
                <a:latin typeface="Arial"/>
                <a:cs typeface="Arial"/>
              </a:rPr>
              <a:t>up</a:t>
            </a:r>
            <a:r>
              <a:rPr sz="1100" spc="-30" dirty="0">
                <a:latin typeface="Arial"/>
                <a:cs typeface="Arial"/>
              </a:rPr>
              <a:t> </a:t>
            </a:r>
            <a:r>
              <a:rPr sz="1100" dirty="0">
                <a:latin typeface="Arial"/>
                <a:cs typeface="Arial"/>
              </a:rPr>
              <a:t>to</a:t>
            </a:r>
            <a:r>
              <a:rPr sz="1100" spc="-20" dirty="0">
                <a:latin typeface="Arial"/>
                <a:cs typeface="Arial"/>
              </a:rPr>
              <a:t> </a:t>
            </a:r>
            <a:r>
              <a:rPr sz="1100" dirty="0">
                <a:latin typeface="Arial"/>
                <a:cs typeface="Arial"/>
              </a:rPr>
              <a:t>the</a:t>
            </a:r>
            <a:r>
              <a:rPr sz="1100" spc="-30" dirty="0">
                <a:latin typeface="Arial"/>
                <a:cs typeface="Arial"/>
              </a:rPr>
              <a:t> </a:t>
            </a:r>
            <a:r>
              <a:rPr sz="1100" dirty="0">
                <a:latin typeface="Arial"/>
                <a:cs typeface="Arial"/>
              </a:rPr>
              <a:t>value</a:t>
            </a:r>
            <a:r>
              <a:rPr sz="1100" spc="-20" dirty="0">
                <a:latin typeface="Arial"/>
                <a:cs typeface="Arial"/>
              </a:rPr>
              <a:t> </a:t>
            </a:r>
            <a:r>
              <a:rPr sz="1100" dirty="0">
                <a:latin typeface="Arial"/>
                <a:cs typeface="Arial"/>
              </a:rPr>
              <a:t>of</a:t>
            </a:r>
            <a:r>
              <a:rPr sz="1100" spc="-25"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Client’s</a:t>
            </a:r>
            <a:r>
              <a:rPr sz="1100" spc="-20" dirty="0">
                <a:latin typeface="Arial"/>
                <a:cs typeface="Arial"/>
              </a:rPr>
              <a:t> </a:t>
            </a:r>
            <a:r>
              <a:rPr sz="1100" dirty="0">
                <a:latin typeface="Arial"/>
                <a:cs typeface="Arial"/>
              </a:rPr>
              <a:t>final</a:t>
            </a:r>
            <a:r>
              <a:rPr sz="1100" spc="-30" dirty="0">
                <a:latin typeface="Arial"/>
                <a:cs typeface="Arial"/>
              </a:rPr>
              <a:t> </a:t>
            </a:r>
            <a:r>
              <a:rPr sz="1100" spc="-10" dirty="0">
                <a:latin typeface="Arial"/>
                <a:cs typeface="Arial"/>
              </a:rPr>
              <a:t>repair </a:t>
            </a:r>
            <a:r>
              <a:rPr sz="1100" dirty="0">
                <a:latin typeface="Arial"/>
                <a:cs typeface="Arial"/>
              </a:rPr>
              <a:t>invoice</a:t>
            </a:r>
            <a:r>
              <a:rPr sz="1100" spc="-35" dirty="0">
                <a:latin typeface="Arial"/>
                <a:cs typeface="Arial"/>
              </a:rPr>
              <a:t> </a:t>
            </a:r>
            <a:r>
              <a:rPr sz="1100" dirty="0">
                <a:latin typeface="Arial"/>
                <a:cs typeface="Arial"/>
              </a:rPr>
              <a:t>or</a:t>
            </a:r>
            <a:r>
              <a:rPr sz="1100" spc="-25" dirty="0">
                <a:latin typeface="Arial"/>
                <a:cs typeface="Arial"/>
              </a:rPr>
              <a:t> </a:t>
            </a:r>
            <a:r>
              <a:rPr sz="1100" dirty="0">
                <a:latin typeface="Arial"/>
                <a:cs typeface="Arial"/>
              </a:rPr>
              <a:t>original</a:t>
            </a:r>
            <a:r>
              <a:rPr sz="1100" spc="-30" dirty="0">
                <a:latin typeface="Arial"/>
                <a:cs typeface="Arial"/>
              </a:rPr>
              <a:t> </a:t>
            </a:r>
            <a:r>
              <a:rPr sz="1100" dirty="0">
                <a:latin typeface="Arial"/>
                <a:cs typeface="Arial"/>
              </a:rPr>
              <a:t>body</a:t>
            </a:r>
            <a:r>
              <a:rPr sz="1100" spc="-25" dirty="0">
                <a:latin typeface="Arial"/>
                <a:cs typeface="Arial"/>
              </a:rPr>
              <a:t> </a:t>
            </a:r>
            <a:r>
              <a:rPr sz="1100" dirty="0">
                <a:latin typeface="Arial"/>
                <a:cs typeface="Arial"/>
              </a:rPr>
              <a:t>or</a:t>
            </a:r>
            <a:r>
              <a:rPr sz="1100" spc="-40" dirty="0">
                <a:latin typeface="Arial"/>
                <a:cs typeface="Arial"/>
              </a:rPr>
              <a:t> </a:t>
            </a:r>
            <a:r>
              <a:rPr sz="1100" dirty="0">
                <a:latin typeface="Arial"/>
                <a:cs typeface="Arial"/>
              </a:rPr>
              <a:t>mechanical</a:t>
            </a:r>
            <a:r>
              <a:rPr sz="1100" spc="-30" dirty="0">
                <a:latin typeface="Arial"/>
                <a:cs typeface="Arial"/>
              </a:rPr>
              <a:t> </a:t>
            </a:r>
            <a:r>
              <a:rPr sz="1100" dirty="0">
                <a:latin typeface="Arial"/>
                <a:cs typeface="Arial"/>
              </a:rPr>
              <a:t>shop</a:t>
            </a:r>
            <a:r>
              <a:rPr sz="1100" spc="-40" dirty="0">
                <a:latin typeface="Arial"/>
                <a:cs typeface="Arial"/>
              </a:rPr>
              <a:t> </a:t>
            </a:r>
            <a:r>
              <a:rPr sz="1100" spc="-10" dirty="0">
                <a:latin typeface="Arial"/>
                <a:cs typeface="Arial"/>
              </a:rPr>
              <a:t>estimate.</a:t>
            </a:r>
            <a:endParaRPr sz="1100" dirty="0">
              <a:latin typeface="Arial"/>
              <a:cs typeface="Arial"/>
            </a:endParaRPr>
          </a:p>
          <a:p>
            <a:pPr>
              <a:lnSpc>
                <a:spcPct val="100000"/>
              </a:lnSpc>
              <a:spcBef>
                <a:spcPts val="90"/>
              </a:spcBef>
              <a:buFont typeface="Arial"/>
              <a:buAutoNum type="arabicPeriod"/>
            </a:pPr>
            <a:endParaRPr sz="1100" dirty="0">
              <a:latin typeface="Arial"/>
              <a:cs typeface="Arial"/>
            </a:endParaRPr>
          </a:p>
          <a:p>
            <a:pPr marL="355600" marR="132715" indent="-343535">
              <a:lnSpc>
                <a:spcPct val="102699"/>
              </a:lnSpc>
              <a:buFont typeface="Arial"/>
              <a:buAutoNum type="arabicPeriod"/>
              <a:tabLst>
                <a:tab pos="355600" algn="l"/>
              </a:tabLst>
            </a:pPr>
            <a:r>
              <a:rPr sz="1100" b="1" dirty="0">
                <a:latin typeface="Arial"/>
                <a:cs typeface="Arial"/>
              </a:rPr>
              <a:t>Physical</a:t>
            </a:r>
            <a:r>
              <a:rPr sz="1100" b="1" spc="-30" dirty="0">
                <a:latin typeface="Arial"/>
                <a:cs typeface="Arial"/>
              </a:rPr>
              <a:t> </a:t>
            </a:r>
            <a:r>
              <a:rPr sz="1100" b="1" dirty="0">
                <a:latin typeface="Arial"/>
                <a:cs typeface="Arial"/>
              </a:rPr>
              <a:t>Damage</a:t>
            </a:r>
            <a:r>
              <a:rPr sz="1100" b="1" spc="-35" dirty="0">
                <a:latin typeface="Arial"/>
                <a:cs typeface="Arial"/>
              </a:rPr>
              <a:t> </a:t>
            </a:r>
            <a:r>
              <a:rPr sz="1100" b="1" dirty="0">
                <a:latin typeface="Arial"/>
                <a:cs typeface="Arial"/>
              </a:rPr>
              <a:t>(PS)</a:t>
            </a:r>
            <a:r>
              <a:rPr sz="1100" b="1" spc="-35" dirty="0">
                <a:latin typeface="Arial"/>
                <a:cs typeface="Arial"/>
              </a:rPr>
              <a:t> </a:t>
            </a:r>
            <a:r>
              <a:rPr sz="1100" dirty="0">
                <a:latin typeface="Arial"/>
                <a:cs typeface="Arial"/>
              </a:rPr>
              <a:t>–</a:t>
            </a:r>
            <a:r>
              <a:rPr sz="1100" spc="-25" dirty="0">
                <a:latin typeface="Arial"/>
                <a:cs typeface="Arial"/>
              </a:rPr>
              <a:t> </a:t>
            </a:r>
            <a:r>
              <a:rPr sz="1100" b="1" dirty="0">
                <a:latin typeface="Arial"/>
                <a:cs typeface="Arial"/>
              </a:rPr>
              <a:t>Photoscopes</a:t>
            </a:r>
            <a:r>
              <a:rPr sz="1100" b="1" spc="-35" dirty="0">
                <a:latin typeface="Arial"/>
                <a:cs typeface="Arial"/>
              </a:rPr>
              <a:t> </a:t>
            </a:r>
            <a:r>
              <a:rPr sz="1100" b="1" dirty="0">
                <a:latin typeface="Arial"/>
                <a:cs typeface="Arial"/>
              </a:rPr>
              <a:t>Only</a:t>
            </a:r>
            <a:r>
              <a:rPr sz="1100" dirty="0">
                <a:latin typeface="Arial"/>
                <a:cs typeface="Arial"/>
              </a:rPr>
              <a:t>.</a:t>
            </a:r>
            <a:r>
              <a:rPr sz="1100" spc="260" dirty="0">
                <a:latin typeface="Arial"/>
                <a:cs typeface="Arial"/>
              </a:rPr>
              <a:t> </a:t>
            </a:r>
            <a:r>
              <a:rPr sz="1100" dirty="0">
                <a:latin typeface="Arial"/>
                <a:cs typeface="Arial"/>
              </a:rPr>
              <a:t>ACM</a:t>
            </a:r>
            <a:r>
              <a:rPr sz="1100" spc="-30" dirty="0">
                <a:latin typeface="Arial"/>
                <a:cs typeface="Arial"/>
              </a:rPr>
              <a:t> </a:t>
            </a:r>
            <a:r>
              <a:rPr sz="1100" dirty="0">
                <a:latin typeface="Arial"/>
                <a:cs typeface="Arial"/>
              </a:rPr>
              <a:t>may</a:t>
            </a:r>
            <a:r>
              <a:rPr sz="1100" spc="-20" dirty="0">
                <a:latin typeface="Arial"/>
                <a:cs typeface="Arial"/>
              </a:rPr>
              <a:t> </a:t>
            </a:r>
            <a:r>
              <a:rPr sz="1100" dirty="0">
                <a:latin typeface="Arial"/>
                <a:cs typeface="Arial"/>
              </a:rPr>
              <a:t>accept</a:t>
            </a:r>
            <a:r>
              <a:rPr sz="1100" spc="-25" dirty="0">
                <a:latin typeface="Arial"/>
                <a:cs typeface="Arial"/>
              </a:rPr>
              <a:t> </a:t>
            </a:r>
            <a:r>
              <a:rPr sz="1100" dirty="0">
                <a:latin typeface="Arial"/>
                <a:cs typeface="Arial"/>
              </a:rPr>
              <a:t>clear</a:t>
            </a:r>
            <a:r>
              <a:rPr sz="1100" spc="-25" dirty="0">
                <a:latin typeface="Arial"/>
                <a:cs typeface="Arial"/>
              </a:rPr>
              <a:t> </a:t>
            </a:r>
            <a:r>
              <a:rPr sz="1100" dirty="0">
                <a:latin typeface="Arial"/>
                <a:cs typeface="Arial"/>
              </a:rPr>
              <a:t>photographs</a:t>
            </a:r>
            <a:r>
              <a:rPr sz="1100" spc="-35" dirty="0">
                <a:latin typeface="Arial"/>
                <a:cs typeface="Arial"/>
              </a:rPr>
              <a:t> </a:t>
            </a:r>
            <a:r>
              <a:rPr sz="1100" spc="-20" dirty="0">
                <a:latin typeface="Arial"/>
                <a:cs typeface="Arial"/>
              </a:rPr>
              <a:t>from </a:t>
            </a:r>
            <a:r>
              <a:rPr sz="1100" dirty="0">
                <a:latin typeface="Arial"/>
                <a:cs typeface="Arial"/>
              </a:rPr>
              <a:t>which</a:t>
            </a:r>
            <a:r>
              <a:rPr sz="1100" spc="-25" dirty="0">
                <a:latin typeface="Arial"/>
                <a:cs typeface="Arial"/>
              </a:rPr>
              <a:t> </a:t>
            </a:r>
            <a:r>
              <a:rPr sz="1100" dirty="0">
                <a:latin typeface="Arial"/>
                <a:cs typeface="Arial"/>
              </a:rPr>
              <a:t>an</a:t>
            </a:r>
            <a:r>
              <a:rPr sz="1100" spc="-20" dirty="0">
                <a:latin typeface="Arial"/>
                <a:cs typeface="Arial"/>
              </a:rPr>
              <a:t> </a:t>
            </a:r>
            <a:r>
              <a:rPr sz="1100" dirty="0">
                <a:latin typeface="Arial"/>
                <a:cs typeface="Arial"/>
              </a:rPr>
              <a:t>independent,</a:t>
            </a:r>
            <a:r>
              <a:rPr sz="1100" spc="-25" dirty="0">
                <a:latin typeface="Arial"/>
                <a:cs typeface="Arial"/>
              </a:rPr>
              <a:t> </a:t>
            </a:r>
            <a:r>
              <a:rPr sz="1100" spc="-10" dirty="0">
                <a:latin typeface="Arial"/>
                <a:cs typeface="Arial"/>
              </a:rPr>
              <a:t>third-</a:t>
            </a:r>
            <a:r>
              <a:rPr sz="1100" dirty="0">
                <a:latin typeface="Arial"/>
                <a:cs typeface="Arial"/>
              </a:rPr>
              <a:t>party</a:t>
            </a:r>
            <a:r>
              <a:rPr sz="1100" spc="-15" dirty="0">
                <a:latin typeface="Arial"/>
                <a:cs typeface="Arial"/>
              </a:rPr>
              <a:t> </a:t>
            </a:r>
            <a:r>
              <a:rPr sz="1100" dirty="0">
                <a:latin typeface="Arial"/>
                <a:cs typeface="Arial"/>
              </a:rPr>
              <a:t>appraiser</a:t>
            </a:r>
            <a:r>
              <a:rPr sz="1100" spc="-25" dirty="0">
                <a:latin typeface="Arial"/>
                <a:cs typeface="Arial"/>
              </a:rPr>
              <a:t> </a:t>
            </a:r>
            <a:r>
              <a:rPr sz="1100" dirty="0">
                <a:latin typeface="Arial"/>
                <a:cs typeface="Arial"/>
              </a:rPr>
              <a:t>can</a:t>
            </a:r>
            <a:r>
              <a:rPr sz="1100" spc="-20" dirty="0">
                <a:latin typeface="Arial"/>
                <a:cs typeface="Arial"/>
              </a:rPr>
              <a:t> </a:t>
            </a:r>
            <a:r>
              <a:rPr sz="1100" dirty="0">
                <a:latin typeface="Arial"/>
                <a:cs typeface="Arial"/>
              </a:rPr>
              <a:t>prepare</a:t>
            </a:r>
            <a:r>
              <a:rPr sz="1100" spc="-30" dirty="0">
                <a:latin typeface="Arial"/>
                <a:cs typeface="Arial"/>
              </a:rPr>
              <a:t> </a:t>
            </a:r>
            <a:r>
              <a:rPr sz="1100" dirty="0">
                <a:latin typeface="Arial"/>
                <a:cs typeface="Arial"/>
              </a:rPr>
              <a:t>an</a:t>
            </a:r>
            <a:r>
              <a:rPr sz="1100" spc="-20" dirty="0">
                <a:latin typeface="Arial"/>
                <a:cs typeface="Arial"/>
              </a:rPr>
              <a:t> </a:t>
            </a:r>
            <a:r>
              <a:rPr sz="1100" dirty="0">
                <a:latin typeface="Arial"/>
                <a:cs typeface="Arial"/>
              </a:rPr>
              <a:t>estimate.</a:t>
            </a:r>
            <a:r>
              <a:rPr sz="1100" spc="265" dirty="0">
                <a:latin typeface="Arial"/>
                <a:cs typeface="Arial"/>
              </a:rPr>
              <a:t> </a:t>
            </a:r>
            <a:r>
              <a:rPr sz="1100" dirty="0">
                <a:latin typeface="Arial"/>
                <a:cs typeface="Arial"/>
              </a:rPr>
              <a:t>This</a:t>
            </a:r>
            <a:r>
              <a:rPr sz="1100" spc="-30" dirty="0">
                <a:latin typeface="Arial"/>
                <a:cs typeface="Arial"/>
              </a:rPr>
              <a:t> </a:t>
            </a:r>
            <a:r>
              <a:rPr sz="1100" dirty="0">
                <a:latin typeface="Arial"/>
                <a:cs typeface="Arial"/>
              </a:rPr>
              <a:t>reduces</a:t>
            </a:r>
            <a:r>
              <a:rPr sz="1100" spc="-30" dirty="0">
                <a:latin typeface="Arial"/>
                <a:cs typeface="Arial"/>
              </a:rPr>
              <a:t> </a:t>
            </a:r>
            <a:r>
              <a:rPr sz="1100" spc="-10" dirty="0">
                <a:latin typeface="Arial"/>
                <a:cs typeface="Arial"/>
              </a:rPr>
              <a:t>Client’s </a:t>
            </a:r>
            <a:r>
              <a:rPr sz="1100" dirty="0">
                <a:latin typeface="Arial"/>
                <a:cs typeface="Arial"/>
              </a:rPr>
              <a:t>downtime,</a:t>
            </a:r>
            <a:r>
              <a:rPr sz="1100" spc="-35" dirty="0">
                <a:latin typeface="Arial"/>
                <a:cs typeface="Arial"/>
              </a:rPr>
              <a:t> </a:t>
            </a:r>
            <a:r>
              <a:rPr sz="1100" dirty="0">
                <a:latin typeface="Arial"/>
                <a:cs typeface="Arial"/>
              </a:rPr>
              <a:t>labor</a:t>
            </a:r>
            <a:r>
              <a:rPr sz="1100" spc="-20" dirty="0">
                <a:latin typeface="Arial"/>
                <a:cs typeface="Arial"/>
              </a:rPr>
              <a:t> </a:t>
            </a:r>
            <a:r>
              <a:rPr sz="1100" dirty="0">
                <a:latin typeface="Arial"/>
                <a:cs typeface="Arial"/>
              </a:rPr>
              <a:t>associated</a:t>
            </a:r>
            <a:r>
              <a:rPr sz="1100" spc="-35" dirty="0">
                <a:latin typeface="Arial"/>
                <a:cs typeface="Arial"/>
              </a:rPr>
              <a:t> </a:t>
            </a:r>
            <a:r>
              <a:rPr sz="1100" dirty="0">
                <a:latin typeface="Arial"/>
                <a:cs typeface="Arial"/>
              </a:rPr>
              <a:t>with</a:t>
            </a:r>
            <a:r>
              <a:rPr sz="1100" spc="-30" dirty="0">
                <a:latin typeface="Arial"/>
                <a:cs typeface="Arial"/>
              </a:rPr>
              <a:t> </a:t>
            </a:r>
            <a:r>
              <a:rPr sz="1100" dirty="0">
                <a:latin typeface="Arial"/>
                <a:cs typeface="Arial"/>
              </a:rPr>
              <a:t>estimate</a:t>
            </a:r>
            <a:r>
              <a:rPr sz="1100" spc="-35" dirty="0">
                <a:latin typeface="Arial"/>
                <a:cs typeface="Arial"/>
              </a:rPr>
              <a:t> </a:t>
            </a:r>
            <a:r>
              <a:rPr sz="1100" dirty="0">
                <a:latin typeface="Arial"/>
                <a:cs typeface="Arial"/>
              </a:rPr>
              <a:t>collection,</a:t>
            </a:r>
            <a:r>
              <a:rPr sz="1100" spc="-20" dirty="0">
                <a:latin typeface="Arial"/>
                <a:cs typeface="Arial"/>
              </a:rPr>
              <a:t> </a:t>
            </a:r>
            <a:r>
              <a:rPr sz="1100" dirty="0">
                <a:latin typeface="Arial"/>
                <a:cs typeface="Arial"/>
              </a:rPr>
              <a:t>and</a:t>
            </a:r>
            <a:r>
              <a:rPr sz="1100" spc="-40" dirty="0">
                <a:latin typeface="Arial"/>
                <a:cs typeface="Arial"/>
              </a:rPr>
              <a:t> </a:t>
            </a:r>
            <a:r>
              <a:rPr sz="1100" dirty="0">
                <a:latin typeface="Arial"/>
                <a:cs typeface="Arial"/>
              </a:rPr>
              <a:t>keeps</a:t>
            </a:r>
            <a:r>
              <a:rPr sz="1100" spc="-45" dirty="0">
                <a:latin typeface="Arial"/>
                <a:cs typeface="Arial"/>
              </a:rPr>
              <a:t> </a:t>
            </a:r>
            <a:r>
              <a:rPr sz="1100" dirty="0">
                <a:latin typeface="Arial"/>
                <a:cs typeface="Arial"/>
              </a:rPr>
              <a:t>fleet</a:t>
            </a:r>
            <a:r>
              <a:rPr sz="1100" spc="-30" dirty="0">
                <a:latin typeface="Arial"/>
                <a:cs typeface="Arial"/>
              </a:rPr>
              <a:t> </a:t>
            </a:r>
            <a:r>
              <a:rPr sz="1100" dirty="0">
                <a:latin typeface="Arial"/>
                <a:cs typeface="Arial"/>
              </a:rPr>
              <a:t>vehicles</a:t>
            </a:r>
            <a:r>
              <a:rPr sz="1100" spc="-25" dirty="0">
                <a:latin typeface="Arial"/>
                <a:cs typeface="Arial"/>
              </a:rPr>
              <a:t> </a:t>
            </a:r>
            <a:r>
              <a:rPr sz="1100" dirty="0">
                <a:latin typeface="Arial"/>
                <a:cs typeface="Arial"/>
              </a:rPr>
              <a:t>in</a:t>
            </a:r>
            <a:r>
              <a:rPr sz="1100" spc="-35" dirty="0">
                <a:latin typeface="Arial"/>
                <a:cs typeface="Arial"/>
              </a:rPr>
              <a:t> </a:t>
            </a:r>
            <a:r>
              <a:rPr sz="1100" spc="-10" dirty="0">
                <a:latin typeface="Arial"/>
                <a:cs typeface="Arial"/>
              </a:rPr>
              <a:t>service.</a:t>
            </a:r>
            <a:endParaRPr sz="1100" dirty="0">
              <a:latin typeface="Arial"/>
              <a:cs typeface="Arial"/>
            </a:endParaRPr>
          </a:p>
          <a:p>
            <a:pPr>
              <a:lnSpc>
                <a:spcPct val="100000"/>
              </a:lnSpc>
              <a:spcBef>
                <a:spcPts val="105"/>
              </a:spcBef>
              <a:buFont typeface="Arial"/>
              <a:buAutoNum type="arabicPeriod"/>
            </a:pPr>
            <a:endParaRPr sz="1100" dirty="0">
              <a:latin typeface="Arial"/>
              <a:cs typeface="Arial"/>
            </a:endParaRPr>
          </a:p>
          <a:p>
            <a:pPr marL="355600" marR="57150" indent="-343535">
              <a:lnSpc>
                <a:spcPct val="101800"/>
              </a:lnSpc>
              <a:buFont typeface="Arial"/>
              <a:buAutoNum type="arabicPeriod"/>
              <a:tabLst>
                <a:tab pos="355600" algn="l"/>
              </a:tabLst>
            </a:pPr>
            <a:r>
              <a:rPr sz="1100" b="1" dirty="0">
                <a:latin typeface="Arial"/>
                <a:cs typeface="Arial"/>
              </a:rPr>
              <a:t>Loss</a:t>
            </a:r>
            <a:r>
              <a:rPr sz="1100" b="1" spc="-30" dirty="0">
                <a:latin typeface="Arial"/>
                <a:cs typeface="Arial"/>
              </a:rPr>
              <a:t> </a:t>
            </a:r>
            <a:r>
              <a:rPr sz="1100" b="1" dirty="0">
                <a:latin typeface="Arial"/>
                <a:cs typeface="Arial"/>
              </a:rPr>
              <a:t>of</a:t>
            </a:r>
            <a:r>
              <a:rPr sz="1100" b="1" spc="-30" dirty="0">
                <a:latin typeface="Arial"/>
                <a:cs typeface="Arial"/>
              </a:rPr>
              <a:t> </a:t>
            </a:r>
            <a:r>
              <a:rPr sz="1100" b="1" dirty="0">
                <a:latin typeface="Arial"/>
                <a:cs typeface="Arial"/>
              </a:rPr>
              <a:t>Use</a:t>
            </a:r>
            <a:r>
              <a:rPr sz="1100" b="1" spc="-30" dirty="0">
                <a:latin typeface="Arial"/>
                <a:cs typeface="Arial"/>
              </a:rPr>
              <a:t> </a:t>
            </a:r>
            <a:r>
              <a:rPr sz="1100" b="1" dirty="0">
                <a:latin typeface="Arial"/>
                <a:cs typeface="Arial"/>
              </a:rPr>
              <a:t>(LOU):</a:t>
            </a:r>
            <a:r>
              <a:rPr sz="1100" b="1" spc="250" dirty="0">
                <a:latin typeface="Arial"/>
                <a:cs typeface="Arial"/>
              </a:rPr>
              <a:t> </a:t>
            </a:r>
            <a:r>
              <a:rPr sz="1100" dirty="0">
                <a:latin typeface="Arial"/>
                <a:cs typeface="Arial"/>
              </a:rPr>
              <a:t>The</a:t>
            </a:r>
            <a:r>
              <a:rPr sz="1100" spc="-25" dirty="0">
                <a:latin typeface="Arial"/>
                <a:cs typeface="Arial"/>
              </a:rPr>
              <a:t> </a:t>
            </a:r>
            <a:r>
              <a:rPr sz="1100" dirty="0">
                <a:latin typeface="Arial"/>
                <a:cs typeface="Arial"/>
              </a:rPr>
              <a:t>rental</a:t>
            </a:r>
            <a:r>
              <a:rPr sz="1100" spc="-30" dirty="0">
                <a:latin typeface="Arial"/>
                <a:cs typeface="Arial"/>
              </a:rPr>
              <a:t> </a:t>
            </a:r>
            <a:r>
              <a:rPr sz="1100" dirty="0">
                <a:latin typeface="Arial"/>
                <a:cs typeface="Arial"/>
              </a:rPr>
              <a:t>value</a:t>
            </a:r>
            <a:r>
              <a:rPr sz="1100" spc="-25" dirty="0">
                <a:latin typeface="Arial"/>
                <a:cs typeface="Arial"/>
              </a:rPr>
              <a:t> </a:t>
            </a:r>
            <a:r>
              <a:rPr sz="1100" dirty="0">
                <a:latin typeface="Arial"/>
                <a:cs typeface="Arial"/>
              </a:rPr>
              <a:t>of</a:t>
            </a:r>
            <a:r>
              <a:rPr sz="1100" spc="-20" dirty="0">
                <a:latin typeface="Arial"/>
                <a:cs typeface="Arial"/>
              </a:rPr>
              <a:t> </a:t>
            </a:r>
            <a:r>
              <a:rPr sz="1100" dirty="0">
                <a:latin typeface="Arial"/>
                <a:cs typeface="Arial"/>
              </a:rPr>
              <a:t>a</a:t>
            </a:r>
            <a:r>
              <a:rPr sz="1100" spc="-35" dirty="0">
                <a:latin typeface="Arial"/>
                <a:cs typeface="Arial"/>
              </a:rPr>
              <a:t> </a:t>
            </a:r>
            <a:r>
              <a:rPr sz="1100" dirty="0">
                <a:latin typeface="Arial"/>
                <a:cs typeface="Arial"/>
              </a:rPr>
              <a:t>comparable</a:t>
            </a:r>
            <a:r>
              <a:rPr sz="1100" spc="-30" dirty="0">
                <a:latin typeface="Arial"/>
                <a:cs typeface="Arial"/>
              </a:rPr>
              <a:t> </a:t>
            </a:r>
            <a:r>
              <a:rPr sz="1100" dirty="0">
                <a:latin typeface="Arial"/>
                <a:cs typeface="Arial"/>
              </a:rPr>
              <a:t>replacement</a:t>
            </a:r>
            <a:r>
              <a:rPr sz="1100" spc="-25" dirty="0">
                <a:latin typeface="Arial"/>
                <a:cs typeface="Arial"/>
              </a:rPr>
              <a:t> </a:t>
            </a:r>
            <a:r>
              <a:rPr sz="1100" dirty="0">
                <a:latin typeface="Arial"/>
                <a:cs typeface="Arial"/>
              </a:rPr>
              <a:t>vehicle</a:t>
            </a:r>
            <a:r>
              <a:rPr sz="1100" spc="-30" dirty="0">
                <a:latin typeface="Arial"/>
                <a:cs typeface="Arial"/>
              </a:rPr>
              <a:t> </a:t>
            </a:r>
            <a:r>
              <a:rPr sz="1100" dirty="0">
                <a:latin typeface="Arial"/>
                <a:cs typeface="Arial"/>
              </a:rPr>
              <a:t>or</a:t>
            </a:r>
            <a:r>
              <a:rPr sz="1100" spc="-15" dirty="0">
                <a:latin typeface="Arial"/>
                <a:cs typeface="Arial"/>
              </a:rPr>
              <a:t> </a:t>
            </a:r>
            <a:r>
              <a:rPr sz="1100" dirty="0">
                <a:latin typeface="Arial"/>
                <a:cs typeface="Arial"/>
              </a:rPr>
              <a:t>equipment</a:t>
            </a:r>
            <a:r>
              <a:rPr sz="1100" spc="-30" dirty="0">
                <a:latin typeface="Arial"/>
                <a:cs typeface="Arial"/>
              </a:rPr>
              <a:t> </a:t>
            </a:r>
            <a:r>
              <a:rPr sz="1100" spc="-25" dirty="0">
                <a:latin typeface="Arial"/>
                <a:cs typeface="Arial"/>
              </a:rPr>
              <a:t>for </a:t>
            </a:r>
            <a:r>
              <a:rPr sz="1100" dirty="0">
                <a:latin typeface="Arial"/>
                <a:cs typeface="Arial"/>
              </a:rPr>
              <a:t>the</a:t>
            </a:r>
            <a:r>
              <a:rPr sz="1100" spc="-15" dirty="0">
                <a:latin typeface="Arial"/>
                <a:cs typeface="Arial"/>
              </a:rPr>
              <a:t> </a:t>
            </a:r>
            <a:r>
              <a:rPr sz="1100" dirty="0">
                <a:latin typeface="Arial"/>
                <a:cs typeface="Arial"/>
              </a:rPr>
              <a:t>days</a:t>
            </a:r>
            <a:r>
              <a:rPr sz="1100" spc="-35" dirty="0">
                <a:latin typeface="Arial"/>
                <a:cs typeface="Arial"/>
              </a:rPr>
              <a:t> </a:t>
            </a:r>
            <a:r>
              <a:rPr sz="1100" dirty="0">
                <a:latin typeface="Arial"/>
                <a:cs typeface="Arial"/>
              </a:rPr>
              <a:t>the</a:t>
            </a:r>
            <a:r>
              <a:rPr sz="1100" spc="-15" dirty="0">
                <a:latin typeface="Arial"/>
                <a:cs typeface="Arial"/>
              </a:rPr>
              <a:t> </a:t>
            </a:r>
            <a:r>
              <a:rPr sz="1100" dirty="0">
                <a:latin typeface="Arial"/>
                <a:cs typeface="Arial"/>
              </a:rPr>
              <a:t>unit</a:t>
            </a:r>
            <a:r>
              <a:rPr sz="1100" spc="-10" dirty="0">
                <a:latin typeface="Arial"/>
                <a:cs typeface="Arial"/>
              </a:rPr>
              <a:t> </a:t>
            </a:r>
            <a:r>
              <a:rPr sz="1100" dirty="0">
                <a:latin typeface="Arial"/>
                <a:cs typeface="Arial"/>
              </a:rPr>
              <a:t>is</a:t>
            </a:r>
            <a:r>
              <a:rPr sz="1100" spc="-10" dirty="0">
                <a:latin typeface="Arial"/>
                <a:cs typeface="Arial"/>
              </a:rPr>
              <a:t> </a:t>
            </a:r>
            <a:r>
              <a:rPr sz="1100" dirty="0">
                <a:latin typeface="Arial"/>
                <a:cs typeface="Arial"/>
              </a:rPr>
              <a:t>anticipated</a:t>
            </a:r>
            <a:r>
              <a:rPr sz="1100" spc="-25" dirty="0">
                <a:latin typeface="Arial"/>
                <a:cs typeface="Arial"/>
              </a:rPr>
              <a:t> </a:t>
            </a:r>
            <a:r>
              <a:rPr sz="1100" dirty="0">
                <a:latin typeface="Arial"/>
                <a:cs typeface="Arial"/>
              </a:rPr>
              <a:t>to</a:t>
            </a:r>
            <a:r>
              <a:rPr sz="1100" spc="-15" dirty="0">
                <a:latin typeface="Arial"/>
                <a:cs typeface="Arial"/>
              </a:rPr>
              <a:t> </a:t>
            </a:r>
            <a:r>
              <a:rPr sz="1100" dirty="0">
                <a:latin typeface="Arial"/>
                <a:cs typeface="Arial"/>
              </a:rPr>
              <a:t>be</a:t>
            </a:r>
            <a:r>
              <a:rPr sz="1100" spc="-20" dirty="0">
                <a:latin typeface="Arial"/>
                <a:cs typeface="Arial"/>
              </a:rPr>
              <a:t> </a:t>
            </a:r>
            <a:r>
              <a:rPr sz="1100" dirty="0">
                <a:latin typeface="Arial"/>
                <a:cs typeface="Arial"/>
              </a:rPr>
              <a:t>out</a:t>
            </a:r>
            <a:r>
              <a:rPr sz="1100" spc="-15" dirty="0">
                <a:latin typeface="Arial"/>
                <a:cs typeface="Arial"/>
              </a:rPr>
              <a:t> </a:t>
            </a:r>
            <a:r>
              <a:rPr sz="1100" dirty="0">
                <a:latin typeface="Arial"/>
                <a:cs typeface="Arial"/>
              </a:rPr>
              <a:t>of</a:t>
            </a:r>
            <a:r>
              <a:rPr sz="1100" spc="-15" dirty="0">
                <a:latin typeface="Arial"/>
                <a:cs typeface="Arial"/>
              </a:rPr>
              <a:t> </a:t>
            </a:r>
            <a:r>
              <a:rPr sz="1100" dirty="0">
                <a:latin typeface="Arial"/>
                <a:cs typeface="Arial"/>
              </a:rPr>
              <a:t>service</a:t>
            </a:r>
            <a:r>
              <a:rPr sz="1100" spc="-15" dirty="0">
                <a:latin typeface="Arial"/>
                <a:cs typeface="Arial"/>
              </a:rPr>
              <a:t> </a:t>
            </a:r>
            <a:r>
              <a:rPr sz="1100" dirty="0">
                <a:latin typeface="Arial"/>
                <a:cs typeface="Arial"/>
              </a:rPr>
              <a:t>for</a:t>
            </a:r>
            <a:r>
              <a:rPr sz="1100" spc="-15" dirty="0">
                <a:latin typeface="Arial"/>
                <a:cs typeface="Arial"/>
              </a:rPr>
              <a:t> </a:t>
            </a:r>
            <a:r>
              <a:rPr sz="1100" dirty="0">
                <a:latin typeface="Arial"/>
                <a:cs typeface="Arial"/>
              </a:rPr>
              <a:t>repair</a:t>
            </a:r>
            <a:r>
              <a:rPr sz="1100" spc="-5" dirty="0">
                <a:latin typeface="Arial"/>
                <a:cs typeface="Arial"/>
              </a:rPr>
              <a:t> </a:t>
            </a:r>
            <a:r>
              <a:rPr sz="1100" dirty="0">
                <a:latin typeface="Arial"/>
                <a:cs typeface="Arial"/>
              </a:rPr>
              <a:t>or</a:t>
            </a:r>
            <a:r>
              <a:rPr sz="1100" spc="-20" dirty="0">
                <a:latin typeface="Arial"/>
                <a:cs typeface="Arial"/>
              </a:rPr>
              <a:t> </a:t>
            </a:r>
            <a:r>
              <a:rPr sz="1100" spc="-10" dirty="0">
                <a:latin typeface="Arial"/>
                <a:cs typeface="Arial"/>
              </a:rPr>
              <a:t>replacement.</a:t>
            </a:r>
            <a:endParaRPr sz="1100" dirty="0">
              <a:latin typeface="Arial"/>
              <a:cs typeface="Arial"/>
            </a:endParaRPr>
          </a:p>
          <a:p>
            <a:pPr>
              <a:lnSpc>
                <a:spcPct val="100000"/>
              </a:lnSpc>
              <a:spcBef>
                <a:spcPts val="125"/>
              </a:spcBef>
              <a:buFont typeface="Arial"/>
              <a:buAutoNum type="arabicPeriod"/>
            </a:pPr>
            <a:endParaRPr sz="1100" dirty="0">
              <a:latin typeface="Arial"/>
              <a:cs typeface="Arial"/>
            </a:endParaRPr>
          </a:p>
          <a:p>
            <a:pPr marL="354965" indent="-342265">
              <a:lnSpc>
                <a:spcPct val="100000"/>
              </a:lnSpc>
              <a:buFont typeface="Arial"/>
              <a:buAutoNum type="arabicPeriod"/>
              <a:tabLst>
                <a:tab pos="354965" algn="l"/>
              </a:tabLst>
            </a:pPr>
            <a:r>
              <a:rPr sz="1100" b="1" dirty="0">
                <a:latin typeface="Arial"/>
                <a:cs typeface="Arial"/>
              </a:rPr>
              <a:t>Loss</a:t>
            </a:r>
            <a:r>
              <a:rPr sz="1100" b="1" spc="-25" dirty="0">
                <a:latin typeface="Arial"/>
                <a:cs typeface="Arial"/>
              </a:rPr>
              <a:t> </a:t>
            </a:r>
            <a:r>
              <a:rPr sz="1100" b="1" dirty="0">
                <a:latin typeface="Arial"/>
                <a:cs typeface="Arial"/>
              </a:rPr>
              <a:t>of</a:t>
            </a:r>
            <a:r>
              <a:rPr sz="1100" b="1" spc="-20" dirty="0">
                <a:latin typeface="Arial"/>
                <a:cs typeface="Arial"/>
              </a:rPr>
              <a:t> </a:t>
            </a:r>
            <a:r>
              <a:rPr sz="1100" b="1" dirty="0">
                <a:latin typeface="Arial"/>
                <a:cs typeface="Arial"/>
              </a:rPr>
              <a:t>Revenue</a:t>
            </a:r>
            <a:r>
              <a:rPr sz="1100" b="1" spc="-25" dirty="0">
                <a:latin typeface="Arial"/>
                <a:cs typeface="Arial"/>
              </a:rPr>
              <a:t> </a:t>
            </a:r>
            <a:r>
              <a:rPr sz="1100" b="1" dirty="0">
                <a:latin typeface="Arial"/>
                <a:cs typeface="Arial"/>
              </a:rPr>
              <a:t>(LOR):</a:t>
            </a:r>
            <a:r>
              <a:rPr sz="1100" b="1" spc="265"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estimated</a:t>
            </a:r>
            <a:r>
              <a:rPr sz="1100" spc="-20" dirty="0">
                <a:latin typeface="Arial"/>
                <a:cs typeface="Arial"/>
              </a:rPr>
              <a:t> </a:t>
            </a:r>
            <a:r>
              <a:rPr sz="1100" dirty="0">
                <a:latin typeface="Arial"/>
                <a:cs typeface="Arial"/>
              </a:rPr>
              <a:t>loss</a:t>
            </a:r>
            <a:r>
              <a:rPr sz="1100" spc="-30" dirty="0">
                <a:latin typeface="Arial"/>
                <a:cs typeface="Arial"/>
              </a:rPr>
              <a:t> </a:t>
            </a:r>
            <a:r>
              <a:rPr sz="1100" dirty="0">
                <a:latin typeface="Arial"/>
                <a:cs typeface="Arial"/>
              </a:rPr>
              <a:t>of</a:t>
            </a:r>
            <a:r>
              <a:rPr sz="1100" spc="-20" dirty="0">
                <a:latin typeface="Arial"/>
                <a:cs typeface="Arial"/>
              </a:rPr>
              <a:t> </a:t>
            </a:r>
            <a:r>
              <a:rPr sz="1100" dirty="0">
                <a:latin typeface="Arial"/>
                <a:cs typeface="Arial"/>
              </a:rPr>
              <a:t>income</a:t>
            </a:r>
            <a:r>
              <a:rPr sz="1100" spc="-20" dirty="0">
                <a:latin typeface="Arial"/>
                <a:cs typeface="Arial"/>
              </a:rPr>
              <a:t> </a:t>
            </a:r>
            <a:r>
              <a:rPr sz="1100" dirty="0">
                <a:latin typeface="Arial"/>
                <a:cs typeface="Arial"/>
              </a:rPr>
              <a:t>while</a:t>
            </a:r>
            <a:r>
              <a:rPr sz="1100" spc="-30"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vehicle</a:t>
            </a:r>
            <a:r>
              <a:rPr sz="1100" spc="-20" dirty="0">
                <a:latin typeface="Arial"/>
                <a:cs typeface="Arial"/>
              </a:rPr>
              <a:t> </a:t>
            </a:r>
            <a:r>
              <a:rPr sz="1100" dirty="0">
                <a:latin typeface="Arial"/>
                <a:cs typeface="Arial"/>
              </a:rPr>
              <a:t>is</a:t>
            </a:r>
            <a:r>
              <a:rPr sz="1100" spc="-15" dirty="0">
                <a:latin typeface="Arial"/>
                <a:cs typeface="Arial"/>
              </a:rPr>
              <a:t> </a:t>
            </a:r>
            <a:r>
              <a:rPr sz="1100" dirty="0">
                <a:latin typeface="Arial"/>
                <a:cs typeface="Arial"/>
              </a:rPr>
              <a:t>out</a:t>
            </a:r>
            <a:r>
              <a:rPr sz="1100" spc="-20" dirty="0">
                <a:latin typeface="Arial"/>
                <a:cs typeface="Arial"/>
              </a:rPr>
              <a:t> </a:t>
            </a:r>
            <a:r>
              <a:rPr sz="1100" dirty="0">
                <a:latin typeface="Arial"/>
                <a:cs typeface="Arial"/>
              </a:rPr>
              <a:t>of</a:t>
            </a:r>
            <a:r>
              <a:rPr sz="1100" spc="-20" dirty="0">
                <a:latin typeface="Arial"/>
                <a:cs typeface="Arial"/>
              </a:rPr>
              <a:t> </a:t>
            </a:r>
            <a:r>
              <a:rPr sz="1100" spc="-10" dirty="0">
                <a:latin typeface="Arial"/>
                <a:cs typeface="Arial"/>
              </a:rPr>
              <a:t>service.</a:t>
            </a:r>
            <a:endParaRPr sz="1100" dirty="0">
              <a:latin typeface="Arial"/>
              <a:cs typeface="Arial"/>
            </a:endParaRPr>
          </a:p>
          <a:p>
            <a:pPr>
              <a:lnSpc>
                <a:spcPct val="100000"/>
              </a:lnSpc>
              <a:spcBef>
                <a:spcPts val="90"/>
              </a:spcBef>
              <a:buFont typeface="Arial"/>
              <a:buAutoNum type="arabicPeriod"/>
            </a:pPr>
            <a:endParaRPr sz="1100" dirty="0">
              <a:latin typeface="Arial"/>
              <a:cs typeface="Arial"/>
            </a:endParaRPr>
          </a:p>
          <a:p>
            <a:pPr marL="355600" marR="32384" indent="-343535">
              <a:lnSpc>
                <a:spcPct val="102699"/>
              </a:lnSpc>
              <a:buFont typeface="Arial"/>
              <a:buAutoNum type="arabicPeriod"/>
              <a:tabLst>
                <a:tab pos="355600" algn="l"/>
              </a:tabLst>
            </a:pPr>
            <a:r>
              <a:rPr sz="1100" b="1" dirty="0">
                <a:latin typeface="Arial"/>
                <a:cs typeface="Arial"/>
              </a:rPr>
              <a:t>Inherent</a:t>
            </a:r>
            <a:r>
              <a:rPr sz="1100" b="1" spc="-25" dirty="0">
                <a:latin typeface="Arial"/>
                <a:cs typeface="Arial"/>
              </a:rPr>
              <a:t> </a:t>
            </a:r>
            <a:r>
              <a:rPr sz="1100" b="1" dirty="0">
                <a:latin typeface="Arial"/>
                <a:cs typeface="Arial"/>
              </a:rPr>
              <a:t>Diminution</a:t>
            </a:r>
            <a:r>
              <a:rPr sz="1100" b="1" spc="-30" dirty="0">
                <a:latin typeface="Arial"/>
                <a:cs typeface="Arial"/>
              </a:rPr>
              <a:t> </a:t>
            </a:r>
            <a:r>
              <a:rPr sz="1100" b="1" dirty="0">
                <a:latin typeface="Arial"/>
                <a:cs typeface="Arial"/>
              </a:rPr>
              <a:t>of</a:t>
            </a:r>
            <a:r>
              <a:rPr sz="1100" b="1" spc="-35" dirty="0">
                <a:latin typeface="Arial"/>
                <a:cs typeface="Arial"/>
              </a:rPr>
              <a:t> </a:t>
            </a:r>
            <a:r>
              <a:rPr sz="1100" b="1" dirty="0">
                <a:latin typeface="Arial"/>
                <a:cs typeface="Arial"/>
              </a:rPr>
              <a:t>Value</a:t>
            </a:r>
            <a:r>
              <a:rPr sz="1100" b="1" spc="-20" dirty="0">
                <a:latin typeface="Arial"/>
                <a:cs typeface="Arial"/>
              </a:rPr>
              <a:t> </a:t>
            </a:r>
            <a:r>
              <a:rPr sz="1100" b="1" dirty="0">
                <a:latin typeface="Arial"/>
                <a:cs typeface="Arial"/>
              </a:rPr>
              <a:t>(DV):</a:t>
            </a:r>
            <a:r>
              <a:rPr sz="1100" b="1" spc="265" dirty="0">
                <a:latin typeface="Arial"/>
                <a:cs typeface="Arial"/>
              </a:rPr>
              <a:t> </a:t>
            </a:r>
            <a:r>
              <a:rPr sz="1100" dirty="0">
                <a:latin typeface="Arial"/>
                <a:cs typeface="Arial"/>
              </a:rPr>
              <a:t>The</a:t>
            </a:r>
            <a:r>
              <a:rPr sz="1100" spc="-30" dirty="0">
                <a:latin typeface="Arial"/>
                <a:cs typeface="Arial"/>
              </a:rPr>
              <a:t> </a:t>
            </a:r>
            <a:r>
              <a:rPr sz="1100" dirty="0">
                <a:latin typeface="Arial"/>
                <a:cs typeface="Arial"/>
              </a:rPr>
              <a:t>estimated</a:t>
            </a:r>
            <a:r>
              <a:rPr sz="1100" spc="-20" dirty="0">
                <a:latin typeface="Arial"/>
                <a:cs typeface="Arial"/>
              </a:rPr>
              <a:t> </a:t>
            </a:r>
            <a:r>
              <a:rPr sz="1100" dirty="0">
                <a:latin typeface="Arial"/>
                <a:cs typeface="Arial"/>
              </a:rPr>
              <a:t>variance</a:t>
            </a:r>
            <a:r>
              <a:rPr sz="1100" spc="-30" dirty="0">
                <a:latin typeface="Arial"/>
                <a:cs typeface="Arial"/>
              </a:rPr>
              <a:t> </a:t>
            </a:r>
            <a:r>
              <a:rPr sz="1100" dirty="0">
                <a:latin typeface="Arial"/>
                <a:cs typeface="Arial"/>
              </a:rPr>
              <a:t>of</a:t>
            </a:r>
            <a:r>
              <a:rPr sz="1100" spc="-20" dirty="0">
                <a:latin typeface="Arial"/>
                <a:cs typeface="Arial"/>
              </a:rPr>
              <a:t> </a:t>
            </a:r>
            <a:r>
              <a:rPr sz="1100" dirty="0">
                <a:latin typeface="Arial"/>
                <a:cs typeface="Arial"/>
              </a:rPr>
              <a:t>the</a:t>
            </a:r>
            <a:r>
              <a:rPr sz="1100" spc="-30" dirty="0">
                <a:latin typeface="Arial"/>
                <a:cs typeface="Arial"/>
              </a:rPr>
              <a:t> </a:t>
            </a:r>
            <a:r>
              <a:rPr sz="1100" dirty="0">
                <a:latin typeface="Arial"/>
                <a:cs typeface="Arial"/>
              </a:rPr>
              <a:t>vehicle</a:t>
            </a:r>
            <a:r>
              <a:rPr sz="1100" spc="-20" dirty="0">
                <a:latin typeface="Arial"/>
                <a:cs typeface="Arial"/>
              </a:rPr>
              <a:t> </a:t>
            </a:r>
            <a:r>
              <a:rPr sz="1100" spc="-10" dirty="0">
                <a:latin typeface="Arial"/>
                <a:cs typeface="Arial"/>
              </a:rPr>
              <a:t>pre-</a:t>
            </a:r>
            <a:r>
              <a:rPr sz="1100" dirty="0">
                <a:latin typeface="Arial"/>
                <a:cs typeface="Arial"/>
              </a:rPr>
              <a:t>accident</a:t>
            </a:r>
            <a:r>
              <a:rPr sz="1100" spc="-20" dirty="0">
                <a:latin typeface="Arial"/>
                <a:cs typeface="Arial"/>
              </a:rPr>
              <a:t> </a:t>
            </a:r>
            <a:r>
              <a:rPr sz="1100" spc="-25" dirty="0">
                <a:latin typeface="Arial"/>
                <a:cs typeface="Arial"/>
              </a:rPr>
              <a:t>and </a:t>
            </a:r>
            <a:r>
              <a:rPr sz="1100" dirty="0">
                <a:latin typeface="Arial"/>
                <a:cs typeface="Arial"/>
              </a:rPr>
              <a:t>the</a:t>
            </a:r>
            <a:r>
              <a:rPr sz="1100" spc="-30" dirty="0">
                <a:latin typeface="Arial"/>
                <a:cs typeface="Arial"/>
              </a:rPr>
              <a:t> </a:t>
            </a:r>
            <a:r>
              <a:rPr sz="1100" dirty="0">
                <a:latin typeface="Arial"/>
                <a:cs typeface="Arial"/>
              </a:rPr>
              <a:t>repaired</a:t>
            </a:r>
            <a:r>
              <a:rPr sz="1100" spc="-15" dirty="0">
                <a:latin typeface="Arial"/>
                <a:cs typeface="Arial"/>
              </a:rPr>
              <a:t> </a:t>
            </a:r>
            <a:r>
              <a:rPr sz="1100" dirty="0">
                <a:latin typeface="Arial"/>
                <a:cs typeface="Arial"/>
              </a:rPr>
              <a:t>vehicle</a:t>
            </a:r>
            <a:r>
              <a:rPr sz="1100" spc="-20" dirty="0">
                <a:latin typeface="Arial"/>
                <a:cs typeface="Arial"/>
              </a:rPr>
              <a:t> </a:t>
            </a:r>
            <a:r>
              <a:rPr sz="1100" spc="-10" dirty="0">
                <a:latin typeface="Arial"/>
                <a:cs typeface="Arial"/>
              </a:rPr>
              <a:t>post-accident.</a:t>
            </a:r>
            <a:endParaRPr sz="1100" dirty="0">
              <a:latin typeface="Arial"/>
              <a:cs typeface="Arial"/>
            </a:endParaRPr>
          </a:p>
          <a:p>
            <a:pPr>
              <a:lnSpc>
                <a:spcPct val="100000"/>
              </a:lnSpc>
              <a:spcBef>
                <a:spcPts val="100"/>
              </a:spcBef>
              <a:buFont typeface="Arial"/>
              <a:buAutoNum type="arabicPeriod"/>
            </a:pPr>
            <a:endParaRPr sz="1100" dirty="0">
              <a:latin typeface="Arial"/>
              <a:cs typeface="Arial"/>
            </a:endParaRPr>
          </a:p>
          <a:p>
            <a:pPr marL="355600" marR="194945" indent="-343535">
              <a:lnSpc>
                <a:spcPct val="102200"/>
              </a:lnSpc>
              <a:buFont typeface="Arial"/>
              <a:buAutoNum type="arabicPeriod"/>
              <a:tabLst>
                <a:tab pos="355600" algn="l"/>
              </a:tabLst>
            </a:pPr>
            <a:r>
              <a:rPr sz="1100" b="1" dirty="0">
                <a:latin typeface="Arial"/>
                <a:cs typeface="Arial"/>
              </a:rPr>
              <a:t>Repair</a:t>
            </a:r>
            <a:r>
              <a:rPr sz="1100" b="1" spc="-35" dirty="0">
                <a:latin typeface="Arial"/>
                <a:cs typeface="Arial"/>
              </a:rPr>
              <a:t> </a:t>
            </a:r>
            <a:r>
              <a:rPr sz="1100" b="1" dirty="0">
                <a:latin typeface="Arial"/>
                <a:cs typeface="Arial"/>
              </a:rPr>
              <a:t>Related</a:t>
            </a:r>
            <a:r>
              <a:rPr sz="1100" b="1" spc="-40" dirty="0">
                <a:latin typeface="Arial"/>
                <a:cs typeface="Arial"/>
              </a:rPr>
              <a:t> </a:t>
            </a:r>
            <a:r>
              <a:rPr sz="1100" b="1" dirty="0">
                <a:latin typeface="Arial"/>
                <a:cs typeface="Arial"/>
              </a:rPr>
              <a:t>Diminution</a:t>
            </a:r>
            <a:r>
              <a:rPr sz="1100" b="1" spc="-30" dirty="0">
                <a:latin typeface="Arial"/>
                <a:cs typeface="Arial"/>
              </a:rPr>
              <a:t> </a:t>
            </a:r>
            <a:r>
              <a:rPr sz="1100" b="1" dirty="0">
                <a:latin typeface="Arial"/>
                <a:cs typeface="Arial"/>
              </a:rPr>
              <a:t>of</a:t>
            </a:r>
            <a:r>
              <a:rPr sz="1100" b="1" spc="-20" dirty="0">
                <a:latin typeface="Arial"/>
                <a:cs typeface="Arial"/>
              </a:rPr>
              <a:t> </a:t>
            </a:r>
            <a:r>
              <a:rPr sz="1100" b="1" dirty="0">
                <a:latin typeface="Arial"/>
                <a:cs typeface="Arial"/>
              </a:rPr>
              <a:t>Value</a:t>
            </a:r>
            <a:r>
              <a:rPr sz="1100" b="1" spc="-35" dirty="0">
                <a:latin typeface="Arial"/>
                <a:cs typeface="Arial"/>
              </a:rPr>
              <a:t> </a:t>
            </a:r>
            <a:r>
              <a:rPr sz="1100" b="1" dirty="0">
                <a:latin typeface="Arial"/>
                <a:cs typeface="Arial"/>
              </a:rPr>
              <a:t>(RRDV):</a:t>
            </a:r>
            <a:r>
              <a:rPr sz="1100" b="1" spc="245" dirty="0">
                <a:latin typeface="Arial"/>
                <a:cs typeface="Arial"/>
              </a:rPr>
              <a:t> </a:t>
            </a:r>
            <a:r>
              <a:rPr sz="1100" dirty="0">
                <a:latin typeface="Arial"/>
                <a:cs typeface="Arial"/>
              </a:rPr>
              <a:t>The</a:t>
            </a:r>
            <a:r>
              <a:rPr sz="1100" spc="-30" dirty="0">
                <a:latin typeface="Arial"/>
                <a:cs typeface="Arial"/>
              </a:rPr>
              <a:t> </a:t>
            </a:r>
            <a:r>
              <a:rPr sz="1100" dirty="0">
                <a:latin typeface="Arial"/>
                <a:cs typeface="Arial"/>
              </a:rPr>
              <a:t>difference</a:t>
            </a:r>
            <a:r>
              <a:rPr sz="1100" spc="-35" dirty="0">
                <a:latin typeface="Arial"/>
                <a:cs typeface="Arial"/>
              </a:rPr>
              <a:t> </a:t>
            </a:r>
            <a:r>
              <a:rPr sz="1100" dirty="0">
                <a:latin typeface="Arial"/>
                <a:cs typeface="Arial"/>
              </a:rPr>
              <a:t>between</a:t>
            </a:r>
            <a:r>
              <a:rPr sz="1100" spc="-40" dirty="0">
                <a:latin typeface="Arial"/>
                <a:cs typeface="Arial"/>
              </a:rPr>
              <a:t> </a:t>
            </a:r>
            <a:r>
              <a:rPr sz="1100" dirty="0">
                <a:latin typeface="Arial"/>
                <a:cs typeface="Arial"/>
              </a:rPr>
              <a:t>the</a:t>
            </a:r>
            <a:r>
              <a:rPr sz="1100" spc="-30" dirty="0">
                <a:latin typeface="Arial"/>
                <a:cs typeface="Arial"/>
              </a:rPr>
              <a:t> </a:t>
            </a:r>
            <a:r>
              <a:rPr sz="1100" dirty="0">
                <a:latin typeface="Arial"/>
                <a:cs typeface="Arial"/>
              </a:rPr>
              <a:t>Client’s</a:t>
            </a:r>
            <a:r>
              <a:rPr sz="1100" spc="-20" dirty="0">
                <a:latin typeface="Arial"/>
                <a:cs typeface="Arial"/>
              </a:rPr>
              <a:t> </a:t>
            </a:r>
            <a:r>
              <a:rPr sz="1100" spc="-10" dirty="0">
                <a:latin typeface="Arial"/>
                <a:cs typeface="Arial"/>
              </a:rPr>
              <a:t>actual </a:t>
            </a:r>
            <a:r>
              <a:rPr sz="1100" dirty="0">
                <a:latin typeface="Arial"/>
                <a:cs typeface="Arial"/>
              </a:rPr>
              <a:t>repair</a:t>
            </a:r>
            <a:r>
              <a:rPr sz="1100" spc="-20" dirty="0">
                <a:latin typeface="Arial"/>
                <a:cs typeface="Arial"/>
              </a:rPr>
              <a:t> </a:t>
            </a:r>
            <a:r>
              <a:rPr sz="1100" dirty="0">
                <a:latin typeface="Arial"/>
                <a:cs typeface="Arial"/>
              </a:rPr>
              <a:t>invoice</a:t>
            </a:r>
            <a:r>
              <a:rPr sz="1100" spc="-25" dirty="0">
                <a:latin typeface="Arial"/>
                <a:cs typeface="Arial"/>
              </a:rPr>
              <a:t> </a:t>
            </a:r>
            <a:r>
              <a:rPr sz="1100" dirty="0">
                <a:latin typeface="Arial"/>
                <a:cs typeface="Arial"/>
              </a:rPr>
              <a:t>versus</a:t>
            </a:r>
            <a:r>
              <a:rPr sz="1100" spc="-35" dirty="0">
                <a:latin typeface="Arial"/>
                <a:cs typeface="Arial"/>
              </a:rPr>
              <a:t> </a:t>
            </a:r>
            <a:r>
              <a:rPr lang="en-US" sz="1100" spc="-35" dirty="0">
                <a:latin typeface="Arial"/>
                <a:cs typeface="Arial"/>
              </a:rPr>
              <a:t>more complete and thorough independent third-party appraiser </a:t>
            </a:r>
            <a:r>
              <a:rPr sz="1100" dirty="0">
                <a:latin typeface="Arial"/>
                <a:cs typeface="Arial"/>
              </a:rPr>
              <a:t>estimate</a:t>
            </a:r>
            <a:r>
              <a:rPr lang="en-US" sz="1100" spc="-25" dirty="0">
                <a:latin typeface="Arial"/>
                <a:cs typeface="Arial"/>
              </a:rPr>
              <a:t>s</a:t>
            </a:r>
            <a:r>
              <a:rPr sz="1100" spc="-10" dirty="0">
                <a:latin typeface="Arial"/>
                <a:cs typeface="Arial"/>
              </a:rPr>
              <a:t>.</a:t>
            </a:r>
            <a:endParaRPr sz="1100" dirty="0">
              <a:latin typeface="Arial"/>
              <a:cs typeface="Arial"/>
            </a:endParaRPr>
          </a:p>
          <a:p>
            <a:pPr>
              <a:lnSpc>
                <a:spcPct val="100000"/>
              </a:lnSpc>
              <a:spcBef>
                <a:spcPts val="90"/>
              </a:spcBef>
              <a:buFont typeface="Arial"/>
              <a:buAutoNum type="arabicPeriod"/>
            </a:pPr>
            <a:endParaRPr sz="1100" dirty="0">
              <a:latin typeface="Arial"/>
              <a:cs typeface="Arial"/>
            </a:endParaRPr>
          </a:p>
          <a:p>
            <a:pPr marL="355600" marR="78740" indent="-343535">
              <a:lnSpc>
                <a:spcPct val="102699"/>
              </a:lnSpc>
              <a:buFont typeface="Arial"/>
              <a:buAutoNum type="arabicPeriod"/>
              <a:tabLst>
                <a:tab pos="355600" algn="l"/>
              </a:tabLst>
            </a:pPr>
            <a:r>
              <a:rPr sz="1100" b="1" dirty="0">
                <a:latin typeface="Arial"/>
                <a:cs typeface="Arial"/>
              </a:rPr>
              <a:t>Total</a:t>
            </a:r>
            <a:r>
              <a:rPr sz="1100" b="1" spc="-30" dirty="0">
                <a:latin typeface="Arial"/>
                <a:cs typeface="Arial"/>
              </a:rPr>
              <a:t> </a:t>
            </a:r>
            <a:r>
              <a:rPr sz="1100" b="1" dirty="0">
                <a:latin typeface="Arial"/>
                <a:cs typeface="Arial"/>
              </a:rPr>
              <a:t>Loss</a:t>
            </a:r>
            <a:r>
              <a:rPr sz="1100" b="1" spc="-30" dirty="0">
                <a:latin typeface="Arial"/>
                <a:cs typeface="Arial"/>
              </a:rPr>
              <a:t> </a:t>
            </a:r>
            <a:r>
              <a:rPr sz="1100" b="1" dirty="0">
                <a:latin typeface="Arial"/>
                <a:cs typeface="Arial"/>
              </a:rPr>
              <a:t>(TL):</a:t>
            </a:r>
            <a:r>
              <a:rPr sz="1100" b="1" spc="254" dirty="0">
                <a:latin typeface="Arial"/>
                <a:cs typeface="Arial"/>
              </a:rPr>
              <a:t> </a:t>
            </a:r>
            <a:r>
              <a:rPr sz="1100" dirty="0">
                <a:latin typeface="Arial"/>
                <a:cs typeface="Arial"/>
              </a:rPr>
              <a:t>The</a:t>
            </a:r>
            <a:r>
              <a:rPr sz="1100" spc="-20" dirty="0">
                <a:latin typeface="Arial"/>
                <a:cs typeface="Arial"/>
              </a:rPr>
              <a:t> </a:t>
            </a:r>
            <a:r>
              <a:rPr sz="1100" dirty="0">
                <a:latin typeface="Arial"/>
                <a:cs typeface="Arial"/>
              </a:rPr>
              <a:t>difference</a:t>
            </a:r>
            <a:r>
              <a:rPr sz="1100" spc="-35" dirty="0">
                <a:latin typeface="Arial"/>
                <a:cs typeface="Arial"/>
              </a:rPr>
              <a:t> </a:t>
            </a:r>
            <a:r>
              <a:rPr sz="1100" dirty="0">
                <a:latin typeface="Arial"/>
                <a:cs typeface="Arial"/>
              </a:rPr>
              <a:t>between</a:t>
            </a:r>
            <a:r>
              <a:rPr sz="1100" spc="-30" dirty="0">
                <a:latin typeface="Arial"/>
                <a:cs typeface="Arial"/>
              </a:rPr>
              <a:t> </a:t>
            </a:r>
            <a:r>
              <a:rPr sz="1100" dirty="0">
                <a:latin typeface="Arial"/>
                <a:cs typeface="Arial"/>
              </a:rPr>
              <a:t>the</a:t>
            </a:r>
            <a:r>
              <a:rPr sz="1100" spc="-30" dirty="0">
                <a:latin typeface="Arial"/>
                <a:cs typeface="Arial"/>
              </a:rPr>
              <a:t> </a:t>
            </a:r>
            <a:r>
              <a:rPr sz="1100" dirty="0">
                <a:latin typeface="Arial"/>
                <a:cs typeface="Arial"/>
              </a:rPr>
              <a:t>vehicle’s</a:t>
            </a:r>
            <a:r>
              <a:rPr sz="1100" spc="-20" dirty="0">
                <a:latin typeface="Arial"/>
                <a:cs typeface="Arial"/>
              </a:rPr>
              <a:t> </a:t>
            </a:r>
            <a:r>
              <a:rPr sz="1100" dirty="0">
                <a:latin typeface="Arial"/>
                <a:cs typeface="Arial"/>
              </a:rPr>
              <a:t>Actual</a:t>
            </a:r>
            <a:r>
              <a:rPr sz="1100" spc="-20" dirty="0">
                <a:latin typeface="Arial"/>
                <a:cs typeface="Arial"/>
              </a:rPr>
              <a:t> </a:t>
            </a:r>
            <a:r>
              <a:rPr sz="1100" dirty="0">
                <a:latin typeface="Arial"/>
                <a:cs typeface="Arial"/>
              </a:rPr>
              <a:t>Cash</a:t>
            </a:r>
            <a:r>
              <a:rPr sz="1100" spc="-25" dirty="0">
                <a:latin typeface="Arial"/>
                <a:cs typeface="Arial"/>
              </a:rPr>
              <a:t> </a:t>
            </a:r>
            <a:r>
              <a:rPr sz="1100" dirty="0">
                <a:latin typeface="Arial"/>
                <a:cs typeface="Arial"/>
              </a:rPr>
              <a:t>Value</a:t>
            </a:r>
            <a:r>
              <a:rPr sz="1100" spc="-30" dirty="0">
                <a:latin typeface="Arial"/>
                <a:cs typeface="Arial"/>
              </a:rPr>
              <a:t> </a:t>
            </a:r>
            <a:r>
              <a:rPr sz="1100" dirty="0">
                <a:latin typeface="Arial"/>
                <a:cs typeface="Arial"/>
              </a:rPr>
              <a:t>(ACV)</a:t>
            </a:r>
            <a:r>
              <a:rPr sz="1100" spc="-15" dirty="0">
                <a:latin typeface="Arial"/>
                <a:cs typeface="Arial"/>
              </a:rPr>
              <a:t> </a:t>
            </a:r>
            <a:r>
              <a:rPr sz="1100" dirty="0">
                <a:latin typeface="Arial"/>
                <a:cs typeface="Arial"/>
              </a:rPr>
              <a:t>and</a:t>
            </a:r>
            <a:r>
              <a:rPr sz="1100" spc="-35" dirty="0">
                <a:latin typeface="Arial"/>
                <a:cs typeface="Arial"/>
              </a:rPr>
              <a:t> </a:t>
            </a:r>
            <a:r>
              <a:rPr sz="1100" dirty="0">
                <a:latin typeface="Arial"/>
                <a:cs typeface="Arial"/>
              </a:rPr>
              <a:t>one</a:t>
            </a:r>
            <a:r>
              <a:rPr sz="1100" spc="-20" dirty="0">
                <a:latin typeface="Arial"/>
                <a:cs typeface="Arial"/>
              </a:rPr>
              <a:t> </a:t>
            </a:r>
            <a:r>
              <a:rPr sz="1100" spc="-25" dirty="0">
                <a:latin typeface="Arial"/>
                <a:cs typeface="Arial"/>
              </a:rPr>
              <a:t>of </a:t>
            </a:r>
            <a:r>
              <a:rPr sz="1100" dirty="0">
                <a:latin typeface="Arial"/>
                <a:cs typeface="Arial"/>
              </a:rPr>
              <a:t>these</a:t>
            </a:r>
            <a:r>
              <a:rPr sz="1100" spc="-35" dirty="0">
                <a:latin typeface="Arial"/>
                <a:cs typeface="Arial"/>
              </a:rPr>
              <a:t> </a:t>
            </a:r>
            <a:r>
              <a:rPr sz="1100" dirty="0">
                <a:latin typeface="Arial"/>
                <a:cs typeface="Arial"/>
              </a:rPr>
              <a:t>valuation</a:t>
            </a:r>
            <a:r>
              <a:rPr sz="1100" spc="-35" dirty="0">
                <a:latin typeface="Arial"/>
                <a:cs typeface="Arial"/>
              </a:rPr>
              <a:t> </a:t>
            </a:r>
            <a:r>
              <a:rPr sz="1100" dirty="0">
                <a:latin typeface="Arial"/>
                <a:cs typeface="Arial"/>
              </a:rPr>
              <a:t>methods:</a:t>
            </a:r>
            <a:r>
              <a:rPr sz="1100" spc="229" dirty="0">
                <a:latin typeface="Arial"/>
                <a:cs typeface="Arial"/>
              </a:rPr>
              <a:t> </a:t>
            </a:r>
            <a:r>
              <a:rPr sz="1100" dirty="0">
                <a:latin typeface="Arial"/>
                <a:cs typeface="Arial"/>
              </a:rPr>
              <a:t>Depreciated</a:t>
            </a:r>
            <a:r>
              <a:rPr sz="1100" spc="-40" dirty="0">
                <a:latin typeface="Arial"/>
                <a:cs typeface="Arial"/>
              </a:rPr>
              <a:t> </a:t>
            </a:r>
            <a:r>
              <a:rPr sz="1100" dirty="0">
                <a:latin typeface="Arial"/>
                <a:cs typeface="Arial"/>
              </a:rPr>
              <a:t>Book</a:t>
            </a:r>
            <a:r>
              <a:rPr sz="1100" spc="-45" dirty="0">
                <a:latin typeface="Arial"/>
                <a:cs typeface="Arial"/>
              </a:rPr>
              <a:t> </a:t>
            </a:r>
            <a:r>
              <a:rPr sz="1100" dirty="0">
                <a:latin typeface="Arial"/>
                <a:cs typeface="Arial"/>
              </a:rPr>
              <a:t>Value,</a:t>
            </a:r>
            <a:r>
              <a:rPr sz="1100" spc="-40" dirty="0">
                <a:latin typeface="Arial"/>
                <a:cs typeface="Arial"/>
              </a:rPr>
              <a:t> </a:t>
            </a:r>
            <a:r>
              <a:rPr sz="1100" dirty="0">
                <a:latin typeface="Arial"/>
                <a:cs typeface="Arial"/>
              </a:rPr>
              <a:t>Wholesale</a:t>
            </a:r>
            <a:r>
              <a:rPr sz="1100" spc="-35" dirty="0">
                <a:latin typeface="Arial"/>
                <a:cs typeface="Arial"/>
              </a:rPr>
              <a:t> </a:t>
            </a:r>
            <a:r>
              <a:rPr sz="1100" dirty="0">
                <a:latin typeface="Arial"/>
                <a:cs typeface="Arial"/>
              </a:rPr>
              <a:t>Value,</a:t>
            </a:r>
            <a:r>
              <a:rPr sz="1100" spc="-30" dirty="0">
                <a:latin typeface="Arial"/>
                <a:cs typeface="Arial"/>
              </a:rPr>
              <a:t> </a:t>
            </a:r>
            <a:r>
              <a:rPr sz="1100" dirty="0">
                <a:latin typeface="Arial"/>
                <a:cs typeface="Arial"/>
              </a:rPr>
              <a:t>Depreciated</a:t>
            </a:r>
            <a:r>
              <a:rPr sz="1100" spc="-35" dirty="0">
                <a:latin typeface="Arial"/>
                <a:cs typeface="Arial"/>
              </a:rPr>
              <a:t> </a:t>
            </a:r>
            <a:r>
              <a:rPr sz="1100" spc="-10" dirty="0">
                <a:latin typeface="Arial"/>
                <a:cs typeface="Arial"/>
              </a:rPr>
              <a:t>Value, </a:t>
            </a:r>
            <a:r>
              <a:rPr sz="1100" dirty="0">
                <a:latin typeface="Arial"/>
                <a:cs typeface="Arial"/>
              </a:rPr>
              <a:t>Mutually</a:t>
            </a:r>
            <a:r>
              <a:rPr sz="1100" spc="-35" dirty="0">
                <a:latin typeface="Arial"/>
                <a:cs typeface="Arial"/>
              </a:rPr>
              <a:t> </a:t>
            </a:r>
            <a:r>
              <a:rPr sz="1100" dirty="0">
                <a:latin typeface="Arial"/>
                <a:cs typeface="Arial"/>
              </a:rPr>
              <a:t>Agreed</a:t>
            </a:r>
            <a:r>
              <a:rPr sz="1100" spc="-35" dirty="0">
                <a:latin typeface="Arial"/>
                <a:cs typeface="Arial"/>
              </a:rPr>
              <a:t> </a:t>
            </a:r>
            <a:r>
              <a:rPr sz="1100" dirty="0">
                <a:latin typeface="Arial"/>
                <a:cs typeface="Arial"/>
              </a:rPr>
              <a:t>Upon</a:t>
            </a:r>
            <a:r>
              <a:rPr sz="1100" spc="-40" dirty="0">
                <a:latin typeface="Arial"/>
                <a:cs typeface="Arial"/>
              </a:rPr>
              <a:t> </a:t>
            </a:r>
            <a:r>
              <a:rPr sz="1100" spc="-10" dirty="0">
                <a:latin typeface="Arial"/>
                <a:cs typeface="Arial"/>
              </a:rPr>
              <a:t>Value.</a:t>
            </a:r>
            <a:endParaRPr sz="1100" dirty="0">
              <a:latin typeface="Arial"/>
              <a:cs typeface="Arial"/>
            </a:endParaRPr>
          </a:p>
          <a:p>
            <a:pPr>
              <a:lnSpc>
                <a:spcPct val="100000"/>
              </a:lnSpc>
              <a:spcBef>
                <a:spcPts val="95"/>
              </a:spcBef>
              <a:buFont typeface="Arial"/>
              <a:buAutoNum type="arabicPeriod"/>
            </a:pPr>
            <a:endParaRPr sz="1100" dirty="0">
              <a:latin typeface="Arial"/>
              <a:cs typeface="Arial"/>
            </a:endParaRPr>
          </a:p>
          <a:p>
            <a:pPr marL="349885" marR="64769" indent="-337820" algn="just">
              <a:lnSpc>
                <a:spcPct val="102200"/>
              </a:lnSpc>
              <a:buFont typeface="Arial"/>
              <a:buAutoNum type="arabicPeriod"/>
              <a:tabLst>
                <a:tab pos="355600" algn="l"/>
              </a:tabLst>
            </a:pPr>
            <a:r>
              <a:rPr sz="1100" b="1" dirty="0">
                <a:latin typeface="Arial"/>
                <a:cs typeface="Arial"/>
              </a:rPr>
              <a:t>Recovered</a:t>
            </a:r>
            <a:r>
              <a:rPr sz="1100" b="1" spc="-20" dirty="0">
                <a:latin typeface="Arial"/>
                <a:cs typeface="Arial"/>
              </a:rPr>
              <a:t> </a:t>
            </a:r>
            <a:r>
              <a:rPr sz="1100" b="1" dirty="0">
                <a:latin typeface="Arial"/>
                <a:cs typeface="Arial"/>
              </a:rPr>
              <a:t>Fees</a:t>
            </a:r>
            <a:r>
              <a:rPr sz="1100" b="1" spc="-30" dirty="0">
                <a:latin typeface="Arial"/>
                <a:cs typeface="Arial"/>
              </a:rPr>
              <a:t> </a:t>
            </a:r>
            <a:r>
              <a:rPr sz="1100" b="1" dirty="0">
                <a:latin typeface="Arial"/>
                <a:cs typeface="Arial"/>
              </a:rPr>
              <a:t>(RF).</a:t>
            </a:r>
            <a:r>
              <a:rPr sz="1100" b="1" spc="250" dirty="0">
                <a:latin typeface="Arial"/>
                <a:cs typeface="Arial"/>
              </a:rPr>
              <a:t> </a:t>
            </a:r>
            <a:r>
              <a:rPr sz="1100" dirty="0">
                <a:latin typeface="Arial"/>
                <a:cs typeface="Arial"/>
              </a:rPr>
              <a:t>Paid</a:t>
            </a:r>
            <a:r>
              <a:rPr sz="1100" spc="-15" dirty="0">
                <a:latin typeface="Arial"/>
                <a:cs typeface="Arial"/>
              </a:rPr>
              <a:t> </a:t>
            </a:r>
            <a:r>
              <a:rPr sz="1100" dirty="0">
                <a:latin typeface="Arial"/>
                <a:cs typeface="Arial"/>
              </a:rPr>
              <a:t>by</a:t>
            </a:r>
            <a:r>
              <a:rPr sz="1100" spc="-15" dirty="0">
                <a:latin typeface="Arial"/>
                <a:cs typeface="Arial"/>
              </a:rPr>
              <a:t> </a:t>
            </a:r>
            <a:r>
              <a:rPr sz="1100" dirty="0">
                <a:latin typeface="Arial"/>
                <a:cs typeface="Arial"/>
              </a:rPr>
              <a:t>the</a:t>
            </a:r>
            <a:r>
              <a:rPr sz="1100" spc="-30" dirty="0">
                <a:latin typeface="Arial"/>
                <a:cs typeface="Arial"/>
              </a:rPr>
              <a:t> </a:t>
            </a:r>
            <a:r>
              <a:rPr sz="1100" spc="-10" dirty="0">
                <a:latin typeface="Arial"/>
                <a:cs typeface="Arial"/>
              </a:rPr>
              <a:t>At-</a:t>
            </a:r>
            <a:r>
              <a:rPr sz="1100" dirty="0">
                <a:latin typeface="Arial"/>
                <a:cs typeface="Arial"/>
              </a:rPr>
              <a:t>Fault</a:t>
            </a:r>
            <a:r>
              <a:rPr sz="1100" spc="-10" dirty="0">
                <a:latin typeface="Arial"/>
                <a:cs typeface="Arial"/>
              </a:rPr>
              <a:t> </a:t>
            </a:r>
            <a:r>
              <a:rPr sz="1100" dirty="0">
                <a:latin typeface="Arial"/>
                <a:cs typeface="Arial"/>
              </a:rPr>
              <a:t>Party’s</a:t>
            </a:r>
            <a:r>
              <a:rPr sz="1100" spc="-15" dirty="0">
                <a:latin typeface="Arial"/>
                <a:cs typeface="Arial"/>
              </a:rPr>
              <a:t> </a:t>
            </a:r>
            <a:r>
              <a:rPr sz="1100" dirty="0">
                <a:latin typeface="Arial"/>
                <a:cs typeface="Arial"/>
              </a:rPr>
              <a:t>Carrier.</a:t>
            </a:r>
            <a:r>
              <a:rPr sz="1100" spc="270" dirty="0">
                <a:latin typeface="Arial"/>
                <a:cs typeface="Arial"/>
              </a:rPr>
              <a:t> </a:t>
            </a:r>
            <a:r>
              <a:rPr sz="1100" dirty="0">
                <a:latin typeface="Arial"/>
                <a:cs typeface="Arial"/>
              </a:rPr>
              <a:t>These</a:t>
            </a:r>
            <a:r>
              <a:rPr sz="1100" spc="-30" dirty="0">
                <a:latin typeface="Arial"/>
                <a:cs typeface="Arial"/>
              </a:rPr>
              <a:t> </a:t>
            </a:r>
            <a:r>
              <a:rPr sz="1100" dirty="0">
                <a:latin typeface="Arial"/>
                <a:cs typeface="Arial"/>
              </a:rPr>
              <a:t>are</a:t>
            </a:r>
            <a:r>
              <a:rPr sz="1100" spc="-30" dirty="0">
                <a:latin typeface="Arial"/>
                <a:cs typeface="Arial"/>
              </a:rPr>
              <a:t> </a:t>
            </a:r>
            <a:r>
              <a:rPr sz="1100" dirty="0">
                <a:latin typeface="Arial"/>
                <a:cs typeface="Arial"/>
              </a:rPr>
              <a:t>fees</a:t>
            </a:r>
            <a:r>
              <a:rPr sz="1100" spc="-15" dirty="0">
                <a:latin typeface="Arial"/>
                <a:cs typeface="Arial"/>
              </a:rPr>
              <a:t> </a:t>
            </a:r>
            <a:r>
              <a:rPr sz="1100" dirty="0">
                <a:latin typeface="Arial"/>
                <a:cs typeface="Arial"/>
              </a:rPr>
              <a:t>associated</a:t>
            </a:r>
            <a:r>
              <a:rPr sz="1100" spc="-25" dirty="0">
                <a:latin typeface="Arial"/>
                <a:cs typeface="Arial"/>
              </a:rPr>
              <a:t> </a:t>
            </a:r>
            <a:r>
              <a:rPr sz="1100" spc="-20" dirty="0">
                <a:latin typeface="Arial"/>
                <a:cs typeface="Arial"/>
              </a:rPr>
              <a:t>with 	</a:t>
            </a:r>
            <a:r>
              <a:rPr sz="1100" dirty="0">
                <a:latin typeface="Arial"/>
                <a:cs typeface="Arial"/>
              </a:rPr>
              <a:t>processing</a:t>
            </a:r>
            <a:r>
              <a:rPr lang="en-US" sz="1100" spc="-35" dirty="0">
                <a:latin typeface="Arial"/>
                <a:cs typeface="Arial"/>
              </a:rPr>
              <a:t>, moving, storing </a:t>
            </a:r>
            <a:r>
              <a:rPr sz="1100" dirty="0">
                <a:latin typeface="Arial"/>
                <a:cs typeface="Arial"/>
              </a:rPr>
              <a:t>or</a:t>
            </a:r>
            <a:r>
              <a:rPr sz="1100" spc="-35" dirty="0">
                <a:latin typeface="Arial"/>
                <a:cs typeface="Arial"/>
              </a:rPr>
              <a:t> </a:t>
            </a:r>
            <a:r>
              <a:rPr sz="1100" dirty="0">
                <a:latin typeface="Arial"/>
                <a:cs typeface="Arial"/>
              </a:rPr>
              <a:t>repairing</a:t>
            </a:r>
            <a:r>
              <a:rPr sz="1100" spc="-40" dirty="0">
                <a:latin typeface="Arial"/>
                <a:cs typeface="Arial"/>
              </a:rPr>
              <a:t> </a:t>
            </a:r>
            <a:r>
              <a:rPr sz="1100" dirty="0">
                <a:latin typeface="Arial"/>
                <a:cs typeface="Arial"/>
              </a:rPr>
              <a:t>the</a:t>
            </a:r>
            <a:r>
              <a:rPr sz="1100" spc="-35" dirty="0">
                <a:latin typeface="Arial"/>
                <a:cs typeface="Arial"/>
              </a:rPr>
              <a:t> </a:t>
            </a:r>
            <a:r>
              <a:rPr sz="1100" dirty="0">
                <a:latin typeface="Arial"/>
                <a:cs typeface="Arial"/>
              </a:rPr>
              <a:t>vehicle;</a:t>
            </a:r>
            <a:r>
              <a:rPr sz="1100" spc="-20" dirty="0">
                <a:latin typeface="Arial"/>
                <a:cs typeface="Arial"/>
              </a:rPr>
              <a:t> </a:t>
            </a:r>
            <a:r>
              <a:rPr sz="1100" b="1" dirty="0">
                <a:latin typeface="Arial"/>
                <a:cs typeface="Arial"/>
              </a:rPr>
              <a:t>administrative,</a:t>
            </a:r>
            <a:r>
              <a:rPr sz="1100" b="1" spc="-20" dirty="0">
                <a:latin typeface="Arial"/>
                <a:cs typeface="Arial"/>
              </a:rPr>
              <a:t> </a:t>
            </a:r>
            <a:r>
              <a:rPr sz="1100" b="1" dirty="0">
                <a:latin typeface="Arial"/>
                <a:cs typeface="Arial"/>
              </a:rPr>
              <a:t>sanitation,</a:t>
            </a:r>
            <a:r>
              <a:rPr sz="1100" b="1" spc="-25" dirty="0">
                <a:latin typeface="Arial"/>
                <a:cs typeface="Arial"/>
              </a:rPr>
              <a:t> </a:t>
            </a:r>
            <a:r>
              <a:rPr sz="1100" b="1" dirty="0">
                <a:latin typeface="Arial"/>
                <a:cs typeface="Arial"/>
              </a:rPr>
              <a:t>content</a:t>
            </a:r>
            <a:r>
              <a:rPr sz="1100" b="1" spc="-45" dirty="0">
                <a:latin typeface="Arial"/>
                <a:cs typeface="Arial"/>
              </a:rPr>
              <a:t> </a:t>
            </a:r>
            <a:r>
              <a:rPr sz="1100" b="1" dirty="0">
                <a:latin typeface="Arial"/>
                <a:cs typeface="Arial"/>
              </a:rPr>
              <a:t>removal</a:t>
            </a:r>
            <a:r>
              <a:rPr sz="1100" dirty="0">
                <a:latin typeface="Arial"/>
                <a:cs typeface="Arial"/>
              </a:rPr>
              <a:t>,</a:t>
            </a:r>
            <a:r>
              <a:rPr sz="1100" spc="-25" dirty="0">
                <a:latin typeface="Arial"/>
                <a:cs typeface="Arial"/>
              </a:rPr>
              <a:t> </a:t>
            </a:r>
            <a:r>
              <a:rPr lang="en-US" sz="1100" b="1" spc="-25" dirty="0">
                <a:latin typeface="Arial"/>
                <a:cs typeface="Arial"/>
              </a:rPr>
              <a:t>towing and storage </a:t>
            </a:r>
            <a:r>
              <a:rPr lang="en-US" sz="1100" spc="-25" dirty="0">
                <a:latin typeface="Arial"/>
                <a:cs typeface="Arial"/>
              </a:rPr>
              <a:t>as well as </a:t>
            </a:r>
            <a:r>
              <a:rPr sz="1100" spc="-10" dirty="0">
                <a:latin typeface="Arial"/>
                <a:cs typeface="Arial"/>
              </a:rPr>
              <a:t>other </a:t>
            </a:r>
            <a:r>
              <a:rPr lang="en-US" sz="1100" spc="-10" dirty="0">
                <a:latin typeface="Arial"/>
                <a:cs typeface="Arial"/>
              </a:rPr>
              <a:t>f</a:t>
            </a:r>
            <a:r>
              <a:rPr sz="1100" dirty="0">
                <a:latin typeface="Arial"/>
                <a:cs typeface="Arial"/>
              </a:rPr>
              <a:t>ees charged</a:t>
            </a:r>
            <a:r>
              <a:rPr sz="1100" spc="-10" dirty="0">
                <a:latin typeface="Arial"/>
                <a:cs typeface="Arial"/>
              </a:rPr>
              <a:t> </a:t>
            </a:r>
            <a:r>
              <a:rPr sz="1100" dirty="0">
                <a:latin typeface="Arial"/>
                <a:cs typeface="Arial"/>
              </a:rPr>
              <a:t>to</a:t>
            </a:r>
            <a:r>
              <a:rPr sz="1100" spc="-15" dirty="0">
                <a:latin typeface="Arial"/>
                <a:cs typeface="Arial"/>
              </a:rPr>
              <a:t> </a:t>
            </a:r>
            <a:r>
              <a:rPr sz="1100" dirty="0">
                <a:latin typeface="Arial"/>
                <a:cs typeface="Arial"/>
              </a:rPr>
              <a:t>the</a:t>
            </a:r>
            <a:r>
              <a:rPr sz="1100" spc="-10" dirty="0">
                <a:latin typeface="Arial"/>
                <a:cs typeface="Arial"/>
              </a:rPr>
              <a:t> carrier.</a:t>
            </a:r>
            <a:endParaRPr sz="1100" dirty="0">
              <a:latin typeface="Arial"/>
              <a:cs typeface="Arial"/>
            </a:endParaRPr>
          </a:p>
          <a:p>
            <a:pPr>
              <a:lnSpc>
                <a:spcPct val="100000"/>
              </a:lnSpc>
              <a:spcBef>
                <a:spcPts val="90"/>
              </a:spcBef>
              <a:buFont typeface="Arial"/>
              <a:buAutoNum type="arabicPeriod"/>
            </a:pPr>
            <a:endParaRPr sz="1100" dirty="0">
              <a:latin typeface="Arial"/>
              <a:cs typeface="Arial"/>
            </a:endParaRPr>
          </a:p>
          <a:p>
            <a:pPr marL="355600" marR="39370" indent="-343535">
              <a:lnSpc>
                <a:spcPct val="102699"/>
              </a:lnSpc>
              <a:spcBef>
                <a:spcPts val="5"/>
              </a:spcBef>
              <a:buFont typeface="Arial"/>
              <a:buAutoNum type="arabicPeriod"/>
              <a:tabLst>
                <a:tab pos="355600" algn="l"/>
              </a:tabLst>
            </a:pPr>
            <a:r>
              <a:rPr sz="1100" b="1" dirty="0">
                <a:latin typeface="Arial"/>
                <a:cs typeface="Arial"/>
              </a:rPr>
              <a:t>Other</a:t>
            </a:r>
            <a:r>
              <a:rPr sz="1100" b="1" spc="-15" dirty="0">
                <a:latin typeface="Arial"/>
                <a:cs typeface="Arial"/>
              </a:rPr>
              <a:t> </a:t>
            </a:r>
            <a:r>
              <a:rPr sz="1100" b="1" dirty="0">
                <a:latin typeface="Arial"/>
                <a:cs typeface="Arial"/>
              </a:rPr>
              <a:t>Property</a:t>
            </a:r>
            <a:r>
              <a:rPr sz="1100" b="1" spc="-30" dirty="0">
                <a:latin typeface="Arial"/>
                <a:cs typeface="Arial"/>
              </a:rPr>
              <a:t> </a:t>
            </a:r>
            <a:r>
              <a:rPr sz="1100" b="1" dirty="0">
                <a:latin typeface="Arial"/>
                <a:cs typeface="Arial"/>
              </a:rPr>
              <a:t>Damage</a:t>
            </a:r>
            <a:r>
              <a:rPr sz="1100" b="1" spc="-20" dirty="0">
                <a:latin typeface="Arial"/>
                <a:cs typeface="Arial"/>
              </a:rPr>
              <a:t> </a:t>
            </a:r>
            <a:r>
              <a:rPr sz="1100" b="1" dirty="0">
                <a:latin typeface="Arial"/>
                <a:cs typeface="Arial"/>
              </a:rPr>
              <a:t>(OPD):</a:t>
            </a:r>
            <a:r>
              <a:rPr sz="1100" b="1" spc="254" dirty="0">
                <a:latin typeface="Arial"/>
                <a:cs typeface="Arial"/>
              </a:rPr>
              <a:t> </a:t>
            </a:r>
            <a:r>
              <a:rPr sz="1100" dirty="0">
                <a:latin typeface="Arial"/>
                <a:cs typeface="Arial"/>
              </a:rPr>
              <a:t>In</a:t>
            </a:r>
            <a:r>
              <a:rPr sz="1100" spc="-30" dirty="0">
                <a:latin typeface="Arial"/>
                <a:cs typeface="Arial"/>
              </a:rPr>
              <a:t> </a:t>
            </a:r>
            <a:r>
              <a:rPr sz="1100" dirty="0">
                <a:latin typeface="Arial"/>
                <a:cs typeface="Arial"/>
              </a:rPr>
              <a:t>cases</a:t>
            </a:r>
            <a:r>
              <a:rPr sz="1100" spc="-15" dirty="0">
                <a:latin typeface="Arial"/>
                <a:cs typeface="Arial"/>
              </a:rPr>
              <a:t> </a:t>
            </a:r>
            <a:r>
              <a:rPr sz="1100" dirty="0">
                <a:latin typeface="Arial"/>
                <a:cs typeface="Arial"/>
              </a:rPr>
              <a:t>where</a:t>
            </a:r>
            <a:r>
              <a:rPr sz="1100" spc="-20" dirty="0">
                <a:latin typeface="Arial"/>
                <a:cs typeface="Arial"/>
              </a:rPr>
              <a:t> </a:t>
            </a:r>
            <a:r>
              <a:rPr sz="1100" dirty="0">
                <a:latin typeface="Arial"/>
                <a:cs typeface="Arial"/>
              </a:rPr>
              <a:t>property</a:t>
            </a:r>
            <a:r>
              <a:rPr sz="1100" spc="-25" dirty="0">
                <a:latin typeface="Arial"/>
                <a:cs typeface="Arial"/>
              </a:rPr>
              <a:t> </a:t>
            </a:r>
            <a:r>
              <a:rPr sz="1100" dirty="0">
                <a:latin typeface="Arial"/>
                <a:cs typeface="Arial"/>
              </a:rPr>
              <a:t>damages</a:t>
            </a:r>
            <a:r>
              <a:rPr sz="1100" spc="-15" dirty="0">
                <a:latin typeface="Arial"/>
                <a:cs typeface="Arial"/>
              </a:rPr>
              <a:t> </a:t>
            </a:r>
            <a:r>
              <a:rPr sz="1100" dirty="0">
                <a:latin typeface="Arial"/>
                <a:cs typeface="Arial"/>
              </a:rPr>
              <a:t>are</a:t>
            </a:r>
            <a:r>
              <a:rPr sz="1100" spc="-20" dirty="0">
                <a:latin typeface="Arial"/>
                <a:cs typeface="Arial"/>
              </a:rPr>
              <a:t> </a:t>
            </a:r>
            <a:r>
              <a:rPr sz="1100" dirty="0">
                <a:latin typeface="Arial"/>
                <a:cs typeface="Arial"/>
              </a:rPr>
              <a:t>incurred</a:t>
            </a:r>
            <a:r>
              <a:rPr sz="1100" spc="-25" dirty="0">
                <a:latin typeface="Arial"/>
                <a:cs typeface="Arial"/>
              </a:rPr>
              <a:t> </a:t>
            </a:r>
            <a:r>
              <a:rPr sz="1100" dirty="0">
                <a:latin typeface="Arial"/>
                <a:cs typeface="Arial"/>
              </a:rPr>
              <a:t>apart</a:t>
            </a:r>
            <a:r>
              <a:rPr sz="1100" spc="-25" dirty="0">
                <a:latin typeface="Arial"/>
                <a:cs typeface="Arial"/>
              </a:rPr>
              <a:t> </a:t>
            </a:r>
            <a:r>
              <a:rPr sz="1100" spc="-20" dirty="0">
                <a:latin typeface="Arial"/>
                <a:cs typeface="Arial"/>
              </a:rPr>
              <a:t>from </a:t>
            </a:r>
            <a:r>
              <a:rPr sz="1100" dirty="0">
                <a:latin typeface="Arial"/>
                <a:cs typeface="Arial"/>
              </a:rPr>
              <a:t>the</a:t>
            </a:r>
            <a:r>
              <a:rPr sz="1100" spc="-25" dirty="0">
                <a:latin typeface="Arial"/>
                <a:cs typeface="Arial"/>
              </a:rPr>
              <a:t> </a:t>
            </a:r>
            <a:r>
              <a:rPr sz="1100" dirty="0">
                <a:latin typeface="Arial"/>
                <a:cs typeface="Arial"/>
              </a:rPr>
              <a:t>vehicle</a:t>
            </a:r>
            <a:r>
              <a:rPr sz="1100" spc="-25" dirty="0">
                <a:latin typeface="Arial"/>
                <a:cs typeface="Arial"/>
              </a:rPr>
              <a:t> </a:t>
            </a:r>
            <a:r>
              <a:rPr sz="1100" dirty="0">
                <a:latin typeface="Arial"/>
                <a:cs typeface="Arial"/>
              </a:rPr>
              <a:t>itself</a:t>
            </a:r>
            <a:r>
              <a:rPr sz="1100" spc="-10" dirty="0">
                <a:latin typeface="Arial"/>
                <a:cs typeface="Arial"/>
              </a:rPr>
              <a:t> </a:t>
            </a:r>
            <a:r>
              <a:rPr sz="1100" dirty="0">
                <a:latin typeface="Arial"/>
                <a:cs typeface="Arial"/>
              </a:rPr>
              <a:t>but</a:t>
            </a:r>
            <a:r>
              <a:rPr sz="1100" spc="-15" dirty="0">
                <a:latin typeface="Arial"/>
                <a:cs typeface="Arial"/>
              </a:rPr>
              <a:t> </a:t>
            </a:r>
            <a:r>
              <a:rPr sz="1100" dirty="0">
                <a:latin typeface="Arial"/>
                <a:cs typeface="Arial"/>
              </a:rPr>
              <a:t>are</a:t>
            </a:r>
            <a:r>
              <a:rPr sz="1100" spc="-30" dirty="0">
                <a:latin typeface="Arial"/>
                <a:cs typeface="Arial"/>
              </a:rPr>
              <a:t> </a:t>
            </a:r>
            <a:r>
              <a:rPr sz="1100" dirty="0">
                <a:latin typeface="Arial"/>
                <a:cs typeface="Arial"/>
              </a:rPr>
              <a:t>causally</a:t>
            </a:r>
            <a:r>
              <a:rPr sz="1100" spc="-20" dirty="0">
                <a:latin typeface="Arial"/>
                <a:cs typeface="Arial"/>
              </a:rPr>
              <a:t> </a:t>
            </a:r>
            <a:r>
              <a:rPr sz="1100" dirty="0">
                <a:latin typeface="Arial"/>
                <a:cs typeface="Arial"/>
              </a:rPr>
              <a:t>related</a:t>
            </a:r>
            <a:r>
              <a:rPr sz="1100" spc="-30" dirty="0">
                <a:latin typeface="Arial"/>
                <a:cs typeface="Arial"/>
              </a:rPr>
              <a:t> </a:t>
            </a:r>
            <a:r>
              <a:rPr sz="1100" dirty="0">
                <a:latin typeface="Arial"/>
                <a:cs typeface="Arial"/>
              </a:rPr>
              <a:t>to</a:t>
            </a:r>
            <a:r>
              <a:rPr sz="1100" spc="-35" dirty="0">
                <a:latin typeface="Arial"/>
                <a:cs typeface="Arial"/>
              </a:rPr>
              <a:t> </a:t>
            </a:r>
            <a:r>
              <a:rPr sz="1100" dirty="0">
                <a:latin typeface="Arial"/>
                <a:cs typeface="Arial"/>
              </a:rPr>
              <a:t>the</a:t>
            </a:r>
            <a:r>
              <a:rPr sz="1100" spc="-30" dirty="0">
                <a:latin typeface="Arial"/>
                <a:cs typeface="Arial"/>
              </a:rPr>
              <a:t> </a:t>
            </a:r>
            <a:r>
              <a:rPr sz="1100" dirty="0">
                <a:latin typeface="Arial"/>
                <a:cs typeface="Arial"/>
              </a:rPr>
              <a:t>event</a:t>
            </a:r>
            <a:r>
              <a:rPr sz="1100" spc="-15" dirty="0">
                <a:latin typeface="Arial"/>
                <a:cs typeface="Arial"/>
              </a:rPr>
              <a:t> </a:t>
            </a:r>
            <a:r>
              <a:rPr sz="1100" dirty="0">
                <a:latin typeface="Arial"/>
                <a:cs typeface="Arial"/>
              </a:rPr>
              <a:t>causing</a:t>
            </a:r>
            <a:r>
              <a:rPr sz="1100" spc="-30" dirty="0">
                <a:latin typeface="Arial"/>
                <a:cs typeface="Arial"/>
              </a:rPr>
              <a:t> </a:t>
            </a:r>
            <a:r>
              <a:rPr sz="1100" dirty="0">
                <a:latin typeface="Arial"/>
                <a:cs typeface="Arial"/>
              </a:rPr>
              <a:t>the</a:t>
            </a:r>
            <a:r>
              <a:rPr sz="1100" spc="-30" dirty="0">
                <a:latin typeface="Arial"/>
                <a:cs typeface="Arial"/>
              </a:rPr>
              <a:t> </a:t>
            </a:r>
            <a:r>
              <a:rPr sz="1100" dirty="0">
                <a:latin typeface="Arial"/>
                <a:cs typeface="Arial"/>
              </a:rPr>
              <a:t>damages,</a:t>
            </a:r>
            <a:r>
              <a:rPr sz="1100" spc="-15" dirty="0">
                <a:latin typeface="Arial"/>
                <a:cs typeface="Arial"/>
              </a:rPr>
              <a:t> </a:t>
            </a:r>
            <a:r>
              <a:rPr sz="1100" dirty="0">
                <a:latin typeface="Arial"/>
                <a:cs typeface="Arial"/>
              </a:rPr>
              <a:t>ACM</a:t>
            </a:r>
            <a:r>
              <a:rPr sz="1100" spc="-15" dirty="0">
                <a:latin typeface="Arial"/>
                <a:cs typeface="Arial"/>
              </a:rPr>
              <a:t> </a:t>
            </a:r>
            <a:r>
              <a:rPr sz="1100" dirty="0">
                <a:latin typeface="Arial"/>
                <a:cs typeface="Arial"/>
              </a:rPr>
              <a:t>will</a:t>
            </a:r>
            <a:r>
              <a:rPr sz="1100" spc="-20" dirty="0">
                <a:latin typeface="Arial"/>
                <a:cs typeface="Arial"/>
              </a:rPr>
              <a:t> </a:t>
            </a:r>
            <a:r>
              <a:rPr lang="en-US" sz="1100" spc="-10" dirty="0">
                <a:latin typeface="Arial"/>
                <a:cs typeface="Arial"/>
              </a:rPr>
              <a:t>pursue</a:t>
            </a:r>
            <a:r>
              <a:rPr sz="1100" spc="-10" dirty="0">
                <a:latin typeface="Arial"/>
                <a:cs typeface="Arial"/>
              </a:rPr>
              <a:t> </a:t>
            </a:r>
            <a:r>
              <a:rPr sz="1100" dirty="0">
                <a:latin typeface="Arial"/>
                <a:cs typeface="Arial"/>
              </a:rPr>
              <a:t>these</a:t>
            </a:r>
            <a:r>
              <a:rPr sz="1100" spc="-15" dirty="0">
                <a:latin typeface="Arial"/>
                <a:cs typeface="Arial"/>
              </a:rPr>
              <a:t> </a:t>
            </a:r>
            <a:r>
              <a:rPr sz="1100" spc="-10" dirty="0">
                <a:latin typeface="Arial"/>
                <a:cs typeface="Arial"/>
              </a:rPr>
              <a:t>additional</a:t>
            </a:r>
            <a:r>
              <a:rPr sz="1100" spc="-15" dirty="0">
                <a:latin typeface="Arial"/>
                <a:cs typeface="Arial"/>
              </a:rPr>
              <a:t> </a:t>
            </a:r>
            <a:r>
              <a:rPr sz="1100" dirty="0">
                <a:latin typeface="Arial"/>
                <a:cs typeface="Arial"/>
              </a:rPr>
              <a:t>items.</a:t>
            </a:r>
            <a:r>
              <a:rPr sz="1100" spc="275" dirty="0">
                <a:latin typeface="Arial"/>
                <a:cs typeface="Arial"/>
              </a:rPr>
              <a:t> </a:t>
            </a:r>
            <a:r>
              <a:rPr sz="1100" dirty="0">
                <a:latin typeface="Arial"/>
                <a:cs typeface="Arial"/>
              </a:rPr>
              <a:t>This</a:t>
            </a:r>
            <a:r>
              <a:rPr sz="1100" spc="-10" dirty="0">
                <a:latin typeface="Arial"/>
                <a:cs typeface="Arial"/>
              </a:rPr>
              <a:t> </a:t>
            </a:r>
            <a:r>
              <a:rPr sz="1100" dirty="0">
                <a:latin typeface="Arial"/>
                <a:cs typeface="Arial"/>
              </a:rPr>
              <a:t>may</a:t>
            </a:r>
            <a:r>
              <a:rPr sz="1100" spc="-25" dirty="0">
                <a:latin typeface="Arial"/>
                <a:cs typeface="Arial"/>
              </a:rPr>
              <a:t> </a:t>
            </a:r>
            <a:r>
              <a:rPr sz="1100" dirty="0">
                <a:latin typeface="Arial"/>
                <a:cs typeface="Arial"/>
              </a:rPr>
              <a:t>include,</a:t>
            </a:r>
            <a:r>
              <a:rPr sz="1100" spc="-5" dirty="0">
                <a:latin typeface="Arial"/>
                <a:cs typeface="Arial"/>
              </a:rPr>
              <a:t> </a:t>
            </a:r>
            <a:r>
              <a:rPr sz="1100" dirty="0">
                <a:latin typeface="Arial"/>
                <a:cs typeface="Arial"/>
              </a:rPr>
              <a:t>but</a:t>
            </a:r>
            <a:r>
              <a:rPr sz="1100" spc="-5" dirty="0">
                <a:latin typeface="Arial"/>
                <a:cs typeface="Arial"/>
              </a:rPr>
              <a:t> </a:t>
            </a:r>
            <a:r>
              <a:rPr sz="1100" dirty="0">
                <a:latin typeface="Arial"/>
                <a:cs typeface="Arial"/>
              </a:rPr>
              <a:t>not</a:t>
            </a:r>
            <a:r>
              <a:rPr sz="1100" spc="-20" dirty="0">
                <a:latin typeface="Arial"/>
                <a:cs typeface="Arial"/>
              </a:rPr>
              <a:t> </a:t>
            </a:r>
            <a:r>
              <a:rPr sz="1100" dirty="0">
                <a:latin typeface="Arial"/>
                <a:cs typeface="Arial"/>
              </a:rPr>
              <a:t>be</a:t>
            </a:r>
            <a:r>
              <a:rPr sz="1100" spc="-15" dirty="0">
                <a:latin typeface="Arial"/>
                <a:cs typeface="Arial"/>
              </a:rPr>
              <a:t> </a:t>
            </a:r>
            <a:r>
              <a:rPr sz="1100" dirty="0">
                <a:latin typeface="Arial"/>
                <a:cs typeface="Arial"/>
              </a:rPr>
              <a:t>limited</a:t>
            </a:r>
            <a:r>
              <a:rPr sz="1100" spc="-25" dirty="0">
                <a:latin typeface="Arial"/>
                <a:cs typeface="Arial"/>
              </a:rPr>
              <a:t> </a:t>
            </a:r>
            <a:r>
              <a:rPr sz="1100" dirty="0">
                <a:latin typeface="Arial"/>
                <a:cs typeface="Arial"/>
              </a:rPr>
              <a:t>to</a:t>
            </a:r>
            <a:r>
              <a:rPr lang="en-US" sz="1100" dirty="0">
                <a:latin typeface="Arial"/>
                <a:cs typeface="Arial"/>
              </a:rPr>
              <a:t> client</a:t>
            </a:r>
            <a:r>
              <a:rPr sz="1100" dirty="0">
                <a:latin typeface="Arial"/>
                <a:cs typeface="Arial"/>
              </a:rPr>
              <a:t>,</a:t>
            </a:r>
            <a:r>
              <a:rPr sz="1100" spc="-15" dirty="0">
                <a:latin typeface="Arial"/>
                <a:cs typeface="Arial"/>
              </a:rPr>
              <a:t> </a:t>
            </a:r>
            <a:r>
              <a:rPr lang="en-US" sz="1100" spc="-15" dirty="0">
                <a:latin typeface="Arial"/>
                <a:cs typeface="Arial"/>
              </a:rPr>
              <a:t> </a:t>
            </a:r>
            <a:r>
              <a:rPr lang="en-US" sz="1100" b="1" spc="-15" dirty="0">
                <a:latin typeface="Arial"/>
                <a:cs typeface="Arial"/>
              </a:rPr>
              <a:t>inventory and tools cargo</a:t>
            </a:r>
            <a:r>
              <a:rPr lang="en-US" sz="1100" spc="-15" dirty="0">
                <a:latin typeface="Arial"/>
                <a:cs typeface="Arial"/>
              </a:rPr>
              <a:t>, </a:t>
            </a:r>
            <a:r>
              <a:rPr sz="1100" b="1" dirty="0">
                <a:latin typeface="Arial"/>
                <a:cs typeface="Arial"/>
              </a:rPr>
              <a:t>goods</a:t>
            </a:r>
            <a:r>
              <a:rPr sz="1100" b="1" spc="-20" dirty="0">
                <a:latin typeface="Arial"/>
                <a:cs typeface="Arial"/>
              </a:rPr>
              <a:t> </a:t>
            </a:r>
            <a:r>
              <a:rPr sz="1100" b="1" dirty="0">
                <a:latin typeface="Arial"/>
                <a:cs typeface="Arial"/>
              </a:rPr>
              <a:t>in</a:t>
            </a:r>
            <a:r>
              <a:rPr sz="1100" b="1" spc="-25" dirty="0">
                <a:latin typeface="Arial"/>
                <a:cs typeface="Arial"/>
              </a:rPr>
              <a:t> </a:t>
            </a:r>
            <a:r>
              <a:rPr sz="1100" b="1" dirty="0">
                <a:latin typeface="Arial"/>
                <a:cs typeface="Arial"/>
              </a:rPr>
              <a:t>transit,</a:t>
            </a:r>
            <a:r>
              <a:rPr sz="1100" b="1" spc="-5" dirty="0">
                <a:latin typeface="Arial"/>
                <a:cs typeface="Arial"/>
              </a:rPr>
              <a:t> </a:t>
            </a:r>
            <a:r>
              <a:rPr sz="1100" b="1" dirty="0">
                <a:latin typeface="Arial"/>
                <a:cs typeface="Arial"/>
              </a:rPr>
              <a:t>and</a:t>
            </a:r>
            <a:r>
              <a:rPr sz="1100" b="1" spc="-25" dirty="0">
                <a:latin typeface="Arial"/>
                <a:cs typeface="Arial"/>
              </a:rPr>
              <a:t> </a:t>
            </a:r>
            <a:r>
              <a:rPr sz="1100" b="1" dirty="0">
                <a:latin typeface="Arial"/>
                <a:cs typeface="Arial"/>
              </a:rPr>
              <a:t>other</a:t>
            </a:r>
            <a:r>
              <a:rPr sz="1100" b="1" spc="-20" dirty="0">
                <a:latin typeface="Arial"/>
                <a:cs typeface="Arial"/>
              </a:rPr>
              <a:t> </a:t>
            </a:r>
            <a:r>
              <a:rPr sz="1100" b="1" spc="-10" dirty="0">
                <a:latin typeface="Arial"/>
                <a:cs typeface="Arial"/>
              </a:rPr>
              <a:t>non-</a:t>
            </a:r>
            <a:r>
              <a:rPr sz="1100" b="1" dirty="0">
                <a:latin typeface="Arial"/>
                <a:cs typeface="Arial"/>
              </a:rPr>
              <a:t>vehicle</a:t>
            </a:r>
            <a:r>
              <a:rPr sz="1100" b="1" spc="-20" dirty="0">
                <a:latin typeface="Arial"/>
                <a:cs typeface="Arial"/>
              </a:rPr>
              <a:t> </a:t>
            </a:r>
            <a:r>
              <a:rPr sz="1100" b="1" spc="-10" dirty="0">
                <a:latin typeface="Arial"/>
                <a:cs typeface="Arial"/>
              </a:rPr>
              <a:t>equipment </a:t>
            </a:r>
            <a:r>
              <a:rPr sz="1100" b="1" dirty="0">
                <a:latin typeface="Arial"/>
                <a:cs typeface="Arial"/>
              </a:rPr>
              <a:t>damaged</a:t>
            </a:r>
            <a:r>
              <a:rPr sz="1100" b="1" spc="-25" dirty="0">
                <a:latin typeface="Arial"/>
                <a:cs typeface="Arial"/>
              </a:rPr>
              <a:t> </a:t>
            </a:r>
            <a:r>
              <a:rPr sz="1100" b="1" dirty="0">
                <a:latin typeface="Arial"/>
                <a:cs typeface="Arial"/>
              </a:rPr>
              <a:t>in</a:t>
            </a:r>
            <a:r>
              <a:rPr sz="1100" b="1" spc="-25" dirty="0">
                <a:latin typeface="Arial"/>
                <a:cs typeface="Arial"/>
              </a:rPr>
              <a:t> </a:t>
            </a:r>
            <a:r>
              <a:rPr sz="1100" b="1" dirty="0">
                <a:latin typeface="Arial"/>
                <a:cs typeface="Arial"/>
              </a:rPr>
              <a:t>the</a:t>
            </a:r>
            <a:r>
              <a:rPr sz="1100" b="1" spc="-15" dirty="0">
                <a:latin typeface="Arial"/>
                <a:cs typeface="Arial"/>
              </a:rPr>
              <a:t> </a:t>
            </a:r>
            <a:r>
              <a:rPr sz="1100" b="1" dirty="0">
                <a:latin typeface="Arial"/>
                <a:cs typeface="Arial"/>
              </a:rPr>
              <a:t>event</a:t>
            </a:r>
            <a:r>
              <a:rPr sz="1100" dirty="0">
                <a:latin typeface="Arial"/>
                <a:cs typeface="Arial"/>
              </a:rPr>
              <a:t>.</a:t>
            </a:r>
          </a:p>
        </p:txBody>
      </p:sp>
      <p:sp>
        <p:nvSpPr>
          <p:cNvPr id="6" name="object 3">
            <a:extLst>
              <a:ext uri="{FF2B5EF4-FFF2-40B4-BE49-F238E27FC236}">
                <a16:creationId xmlns:a16="http://schemas.microsoft.com/office/drawing/2014/main" id="{888B9441-9BEA-0B75-17AB-259A1BDBE464}"/>
              </a:ext>
            </a:extLst>
          </p:cNvPr>
          <p:cNvSpPr/>
          <p:nvPr/>
        </p:nvSpPr>
        <p:spPr>
          <a:xfrm flipH="1" flipV="1">
            <a:off x="6962358" y="9037152"/>
            <a:ext cx="606842" cy="1668948"/>
          </a:xfrm>
          <a:custGeom>
            <a:avLst/>
            <a:gdLst/>
            <a:ahLst/>
            <a:cxnLst/>
            <a:rect l="l" t="t" r="r" b="b"/>
            <a:pathLst>
              <a:path w="2898140" h="7970520">
                <a:moveTo>
                  <a:pt x="2897530" y="0"/>
                </a:moveTo>
                <a:lnTo>
                  <a:pt x="0" y="0"/>
                </a:lnTo>
                <a:lnTo>
                  <a:pt x="0" y="7970064"/>
                </a:lnTo>
                <a:lnTo>
                  <a:pt x="2897530" y="0"/>
                </a:lnTo>
                <a:close/>
              </a:path>
            </a:pathLst>
          </a:custGeom>
          <a:solidFill>
            <a:srgbClr val="81B2D8"/>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3">
            <a:extLst>
              <a:ext uri="{FF2B5EF4-FFF2-40B4-BE49-F238E27FC236}">
                <a16:creationId xmlns:a16="http://schemas.microsoft.com/office/drawing/2014/main" id="{DE176D1C-F415-C228-12B7-819E14831D48}"/>
              </a:ext>
            </a:extLst>
          </p:cNvPr>
          <p:cNvSpPr/>
          <p:nvPr/>
        </p:nvSpPr>
        <p:spPr>
          <a:xfrm>
            <a:off x="0" y="-5971"/>
            <a:ext cx="2898140" cy="7970520"/>
          </a:xfrm>
          <a:custGeom>
            <a:avLst/>
            <a:gdLst/>
            <a:ahLst/>
            <a:cxnLst/>
            <a:rect l="l" t="t" r="r" b="b"/>
            <a:pathLst>
              <a:path w="2898140" h="7970520">
                <a:moveTo>
                  <a:pt x="2897530" y="0"/>
                </a:moveTo>
                <a:lnTo>
                  <a:pt x="0" y="0"/>
                </a:lnTo>
                <a:lnTo>
                  <a:pt x="0" y="7970064"/>
                </a:lnTo>
                <a:lnTo>
                  <a:pt x="2897530" y="0"/>
                </a:lnTo>
                <a:close/>
              </a:path>
            </a:pathLst>
          </a:custGeom>
          <a:solidFill>
            <a:srgbClr val="81B2D8"/>
          </a:solidFill>
        </p:spPr>
        <p:txBody>
          <a:bodyPr wrap="square" lIns="0" tIns="0" rIns="0" bIns="0" rtlCol="0"/>
          <a:lstStyle/>
          <a:p>
            <a:endParaRPr/>
          </a:p>
        </p:txBody>
      </p:sp>
      <p:sp>
        <p:nvSpPr>
          <p:cNvPr id="25" name="object 3">
            <a:extLst>
              <a:ext uri="{FF2B5EF4-FFF2-40B4-BE49-F238E27FC236}">
                <a16:creationId xmlns:a16="http://schemas.microsoft.com/office/drawing/2014/main" id="{A093D5A4-B0FD-4B82-7941-8737C41BCE62}"/>
              </a:ext>
            </a:extLst>
          </p:cNvPr>
          <p:cNvSpPr/>
          <p:nvPr/>
        </p:nvSpPr>
        <p:spPr>
          <a:xfrm flipH="1" flipV="1">
            <a:off x="6962358" y="9037152"/>
            <a:ext cx="606842" cy="1668948"/>
          </a:xfrm>
          <a:custGeom>
            <a:avLst/>
            <a:gdLst/>
            <a:ahLst/>
            <a:cxnLst/>
            <a:rect l="l" t="t" r="r" b="b"/>
            <a:pathLst>
              <a:path w="2898140" h="7970520">
                <a:moveTo>
                  <a:pt x="2897530" y="0"/>
                </a:moveTo>
                <a:lnTo>
                  <a:pt x="0" y="0"/>
                </a:lnTo>
                <a:lnTo>
                  <a:pt x="0" y="7970064"/>
                </a:lnTo>
                <a:lnTo>
                  <a:pt x="2897530" y="0"/>
                </a:lnTo>
                <a:close/>
              </a:path>
            </a:pathLst>
          </a:custGeom>
          <a:solidFill>
            <a:srgbClr val="81B2D8"/>
          </a:solidFill>
        </p:spPr>
        <p:txBody>
          <a:bodyPr wrap="square" lIns="0" tIns="0" rIns="0" bIns="0" rtlCol="0"/>
          <a:lstStyle/>
          <a:p>
            <a:endParaRPr/>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314325">
              <a:lnSpc>
                <a:spcPct val="100000"/>
              </a:lnSpc>
              <a:spcBef>
                <a:spcPts val="100"/>
              </a:spcBef>
            </a:pPr>
            <a:r>
              <a:rPr lang="en-US" b="1" spc="-10" dirty="0"/>
              <a:t>Client </a:t>
            </a:r>
            <a:r>
              <a:rPr b="1" spc="-10" dirty="0"/>
              <a:t>Results</a:t>
            </a:r>
          </a:p>
        </p:txBody>
      </p:sp>
      <p:pic>
        <p:nvPicPr>
          <p:cNvPr id="6" name="Picture 5" descr="A white car parked in a parking lot&#10;&#10;Description automatically generated">
            <a:extLst>
              <a:ext uri="{FF2B5EF4-FFF2-40B4-BE49-F238E27FC236}">
                <a16:creationId xmlns:a16="http://schemas.microsoft.com/office/drawing/2014/main" id="{75A2B83D-8A3F-CBA1-441C-ECCBDA241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1695450"/>
            <a:ext cx="2425065" cy="1943100"/>
          </a:xfrm>
          <a:prstGeom prst="rect">
            <a:avLst/>
          </a:prstGeom>
          <a:ln>
            <a:noFill/>
          </a:ln>
          <a:effectLst>
            <a:outerShdw blurRad="190500" algn="tl" rotWithShape="0">
              <a:srgbClr val="000000">
                <a:alpha val="70000"/>
              </a:srgbClr>
            </a:outerShdw>
          </a:effectLst>
        </p:spPr>
      </p:pic>
      <p:sp>
        <p:nvSpPr>
          <p:cNvPr id="7" name="Text Box 1155295173">
            <a:extLst>
              <a:ext uri="{FF2B5EF4-FFF2-40B4-BE49-F238E27FC236}">
                <a16:creationId xmlns:a16="http://schemas.microsoft.com/office/drawing/2014/main" id="{A673A36C-5EAD-D624-AE93-D19B273E77A5}"/>
              </a:ext>
            </a:extLst>
          </p:cNvPr>
          <p:cNvSpPr txBox="1">
            <a:spLocks noChangeArrowheads="1"/>
          </p:cNvSpPr>
          <p:nvPr/>
        </p:nvSpPr>
        <p:spPr bwMode="auto">
          <a:xfrm>
            <a:off x="3784600" y="1872681"/>
            <a:ext cx="3083368" cy="158165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pPr>
            <a:r>
              <a:rPr lang="en-US" b="1" dirty="0">
                <a:solidFill>
                  <a:schemeClr val="tx1"/>
                </a:solidFill>
                <a:effectLst/>
                <a:latin typeface="Arial" panose="020B0604020202020204" pitchFamily="34" charset="0"/>
                <a:ea typeface="Arial" panose="020B0604020202020204" pitchFamily="34" charset="0"/>
              </a:rPr>
              <a:t>+ $9,852 Recovery</a:t>
            </a: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$5,133 Loss of Use</a:t>
            </a:r>
          </a:p>
          <a:p>
            <a:pPr marL="0" marR="0">
              <a:lnSpc>
                <a:spcPct val="150000"/>
              </a:lnSpc>
            </a:pPr>
            <a:r>
              <a:rPr lang="en-US" sz="1200" b="1" dirty="0">
                <a:solidFill>
                  <a:schemeClr val="tx1"/>
                </a:solidFill>
                <a:latin typeface="Arial" panose="020B0604020202020204" pitchFamily="34" charset="0"/>
                <a:ea typeface="Arial" panose="020B0604020202020204" pitchFamily="34" charset="0"/>
              </a:rPr>
              <a:t>+ $2,998 More Complete PD</a:t>
            </a:r>
            <a:endParaRPr lang="en-US" sz="1200"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$1,721 Total Diminished Value</a:t>
            </a:r>
            <a:endParaRPr lang="en-US" sz="1200"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effectLst/>
                <a:latin typeface="Arial" panose="020B0604020202020204" pitchFamily="34" charset="0"/>
                <a:ea typeface="Arial" panose="020B0604020202020204" pitchFamily="34" charset="0"/>
              </a:rPr>
              <a:t> Cadillac XT5</a:t>
            </a:r>
            <a:endParaRPr lang="en-US" sz="1200" dirty="0">
              <a:effectLst/>
              <a:latin typeface="Arial" panose="020B0604020202020204" pitchFamily="34" charset="0"/>
              <a:ea typeface="Arial" panose="020B0604020202020204" pitchFamily="34" charset="0"/>
            </a:endParaRPr>
          </a:p>
        </p:txBody>
      </p:sp>
      <p:sp>
        <p:nvSpPr>
          <p:cNvPr id="8" name="Text Box 1337946001">
            <a:extLst>
              <a:ext uri="{FF2B5EF4-FFF2-40B4-BE49-F238E27FC236}">
                <a16:creationId xmlns:a16="http://schemas.microsoft.com/office/drawing/2014/main" id="{9BCCAFAA-8A3F-A545-CA42-AB02FFCE45D1}"/>
              </a:ext>
            </a:extLst>
          </p:cNvPr>
          <p:cNvSpPr txBox="1">
            <a:spLocks noChangeArrowheads="1"/>
          </p:cNvSpPr>
          <p:nvPr/>
        </p:nvSpPr>
        <p:spPr bwMode="auto">
          <a:xfrm>
            <a:off x="1599527" y="4046604"/>
            <a:ext cx="2820037" cy="158165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pPr>
            <a:r>
              <a:rPr lang="en-US" b="1" dirty="0">
                <a:solidFill>
                  <a:schemeClr val="tx1"/>
                </a:solidFill>
                <a:latin typeface="Arial" panose="020B0604020202020204" pitchFamily="34" charset="0"/>
                <a:ea typeface="Arial" panose="020B0604020202020204" pitchFamily="34" charset="0"/>
              </a:rPr>
              <a:t>+ $26,824 Recovery</a:t>
            </a: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$3,289 Loss of Use</a:t>
            </a:r>
            <a:endParaRPr lang="en-US" sz="1200" b="1" dirty="0">
              <a:solidFill>
                <a:schemeClr val="tx1"/>
              </a:solidFill>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$11,557</a:t>
            </a:r>
            <a:r>
              <a:rPr lang="en-US" sz="1200" b="1" dirty="0">
                <a:solidFill>
                  <a:schemeClr val="tx1"/>
                </a:solidFill>
                <a:latin typeface="Arial" panose="020B0604020202020204" pitchFamily="34" charset="0"/>
                <a:ea typeface="Arial" panose="020B0604020202020204" pitchFamily="34" charset="0"/>
              </a:rPr>
              <a:t> More Complete PD</a:t>
            </a:r>
            <a:r>
              <a:rPr lang="en-US" sz="1200" dirty="0">
                <a:solidFill>
                  <a:schemeClr val="tx1"/>
                </a:solidFill>
                <a:effectLst/>
                <a:latin typeface="Arial" panose="020B0604020202020204" pitchFamily="34" charset="0"/>
                <a:ea typeface="Arial" panose="020B0604020202020204" pitchFamily="34" charset="0"/>
              </a:rPr>
              <a:t> </a:t>
            </a: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$11,978 Total Diminished Value</a:t>
            </a:r>
            <a:endParaRPr lang="en-US" sz="1200"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effectLst/>
                <a:latin typeface="Arial" panose="020B0604020202020204" pitchFamily="34" charset="0"/>
                <a:ea typeface="Arial" panose="020B0604020202020204" pitchFamily="34" charset="0"/>
              </a:rPr>
              <a:t>  Mercedes-Benz EQE350</a:t>
            </a:r>
            <a:endParaRPr lang="en-US" sz="1200" dirty="0">
              <a:effectLst/>
              <a:latin typeface="Arial" panose="020B0604020202020204" pitchFamily="34" charset="0"/>
              <a:ea typeface="Arial" panose="020B0604020202020204" pitchFamily="34" charset="0"/>
            </a:endParaRPr>
          </a:p>
        </p:txBody>
      </p:sp>
      <p:pic>
        <p:nvPicPr>
          <p:cNvPr id="9" name="Picture 8">
            <a:extLst>
              <a:ext uri="{FF2B5EF4-FFF2-40B4-BE49-F238E27FC236}">
                <a16:creationId xmlns:a16="http://schemas.microsoft.com/office/drawing/2014/main" id="{22B21724-7E42-A5C9-50BA-29EA7EADA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35145" y="3979289"/>
            <a:ext cx="2691765" cy="1719580"/>
          </a:xfrm>
          <a:prstGeom prst="rect">
            <a:avLst/>
          </a:prstGeom>
          <a:ln>
            <a:noFill/>
          </a:ln>
          <a:effectLst>
            <a:outerShdw blurRad="190500" algn="tl" rotWithShape="0">
              <a:srgbClr val="000000">
                <a:alpha val="70000"/>
              </a:srgbClr>
            </a:outerShdw>
          </a:effectLst>
        </p:spPr>
      </p:pic>
      <p:pic>
        <p:nvPicPr>
          <p:cNvPr id="10" name="Picture 9" descr="A black suv parked in a parking lot&#10;&#10;Description automatically generated">
            <a:extLst>
              <a:ext uri="{FF2B5EF4-FFF2-40B4-BE49-F238E27FC236}">
                <a16:creationId xmlns:a16="http://schemas.microsoft.com/office/drawing/2014/main" id="{1C641A4D-1CA4-0C42-A3BF-EDCFD4990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224" y="6047312"/>
            <a:ext cx="2633345" cy="1733550"/>
          </a:xfrm>
          <a:prstGeom prst="rect">
            <a:avLst/>
          </a:prstGeom>
          <a:ln>
            <a:noFill/>
          </a:ln>
          <a:effectLst>
            <a:outerShdw blurRad="190500" algn="tl" rotWithShape="0">
              <a:srgbClr val="000000">
                <a:alpha val="70000"/>
              </a:srgbClr>
            </a:outerShdw>
          </a:effectLst>
        </p:spPr>
      </p:pic>
      <p:sp>
        <p:nvSpPr>
          <p:cNvPr id="11" name="Text Box 290963535">
            <a:extLst>
              <a:ext uri="{FF2B5EF4-FFF2-40B4-BE49-F238E27FC236}">
                <a16:creationId xmlns:a16="http://schemas.microsoft.com/office/drawing/2014/main" id="{75113FBC-42BE-48C3-903B-A95DE8152CE3}"/>
              </a:ext>
            </a:extLst>
          </p:cNvPr>
          <p:cNvSpPr txBox="1">
            <a:spLocks noChangeArrowheads="1"/>
          </p:cNvSpPr>
          <p:nvPr/>
        </p:nvSpPr>
        <p:spPr bwMode="auto">
          <a:xfrm>
            <a:off x="3900930" y="6153212"/>
            <a:ext cx="3409950" cy="158165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pPr>
            <a:r>
              <a:rPr lang="en-US" b="1" dirty="0">
                <a:solidFill>
                  <a:schemeClr val="tx1"/>
                </a:solidFill>
                <a:latin typeface="Arial" panose="020B0604020202020204" pitchFamily="34" charset="0"/>
                <a:ea typeface="Arial" panose="020B0604020202020204" pitchFamily="34" charset="0"/>
              </a:rPr>
              <a:t>+ $15,758 Recovery</a:t>
            </a: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$2,699 Loss of Use</a:t>
            </a:r>
            <a:endParaRPr lang="en-US" sz="1200"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$4,199 </a:t>
            </a:r>
            <a:r>
              <a:rPr lang="en-US" sz="1200" b="1" dirty="0">
                <a:solidFill>
                  <a:schemeClr val="tx1"/>
                </a:solidFill>
                <a:latin typeface="Arial" panose="020B0604020202020204" pitchFamily="34" charset="0"/>
                <a:ea typeface="Arial" panose="020B0604020202020204" pitchFamily="34" charset="0"/>
              </a:rPr>
              <a:t>More Complete PD</a:t>
            </a:r>
            <a:endParaRPr lang="en-US" sz="1200" b="1"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$8,860</a:t>
            </a:r>
            <a:r>
              <a:rPr lang="en-US" sz="1200" dirty="0">
                <a:solidFill>
                  <a:schemeClr val="tx1"/>
                </a:solidFill>
                <a:effectLst/>
                <a:latin typeface="Arial" panose="020B0604020202020204" pitchFamily="34" charset="0"/>
                <a:ea typeface="Arial" panose="020B0604020202020204" pitchFamily="34" charset="0"/>
              </a:rPr>
              <a:t> </a:t>
            </a:r>
            <a:r>
              <a:rPr lang="en-US" sz="1200" b="1" dirty="0">
                <a:solidFill>
                  <a:schemeClr val="tx1"/>
                </a:solidFill>
                <a:effectLst/>
                <a:latin typeface="Arial" panose="020B0604020202020204" pitchFamily="34" charset="0"/>
                <a:ea typeface="Arial" panose="020B0604020202020204" pitchFamily="34" charset="0"/>
              </a:rPr>
              <a:t>Total Diminished Value</a:t>
            </a:r>
            <a:endParaRPr lang="en-US" sz="1200"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Lexus LX570</a:t>
            </a:r>
            <a:endParaRPr lang="en-US" sz="1200" dirty="0">
              <a:solidFill>
                <a:schemeClr val="tx1"/>
              </a:solidFill>
              <a:effectLst/>
              <a:latin typeface="Arial" panose="020B0604020202020204" pitchFamily="34" charset="0"/>
              <a:ea typeface="Arial" panose="020B0604020202020204" pitchFamily="34" charset="0"/>
            </a:endParaRPr>
          </a:p>
        </p:txBody>
      </p:sp>
      <p:pic>
        <p:nvPicPr>
          <p:cNvPr id="12" name="Picture 11">
            <a:extLst>
              <a:ext uri="{FF2B5EF4-FFF2-40B4-BE49-F238E27FC236}">
                <a16:creationId xmlns:a16="http://schemas.microsoft.com/office/drawing/2014/main" id="{58A09625-E050-75DE-64DB-3ED1830755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427" r="4405" b="9517"/>
          <a:stretch/>
        </p:blipFill>
        <p:spPr bwMode="auto">
          <a:xfrm flipH="1">
            <a:off x="4343843" y="8236965"/>
            <a:ext cx="2524125" cy="187833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3" name="Text Box 1124419466">
            <a:extLst>
              <a:ext uri="{FF2B5EF4-FFF2-40B4-BE49-F238E27FC236}">
                <a16:creationId xmlns:a16="http://schemas.microsoft.com/office/drawing/2014/main" id="{328AAB22-A87F-9ECF-DA63-FF8DBD8EC2D5}"/>
              </a:ext>
            </a:extLst>
          </p:cNvPr>
          <p:cNvSpPr txBox="1">
            <a:spLocks noChangeArrowheads="1"/>
          </p:cNvSpPr>
          <p:nvPr/>
        </p:nvSpPr>
        <p:spPr bwMode="auto">
          <a:xfrm>
            <a:off x="1701800" y="8416171"/>
            <a:ext cx="2633345" cy="158165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pPr>
            <a:r>
              <a:rPr lang="en-US" b="1" dirty="0">
                <a:solidFill>
                  <a:schemeClr val="tx1"/>
                </a:solidFill>
                <a:effectLst/>
                <a:latin typeface="Arial" panose="020B0604020202020204" pitchFamily="34" charset="0"/>
                <a:ea typeface="Arial" panose="020B0604020202020204" pitchFamily="34" charset="0"/>
              </a:rPr>
              <a:t>+ $10,540 Recovery</a:t>
            </a:r>
          </a:p>
          <a:p>
            <a:pPr marL="0" marR="0">
              <a:lnSpc>
                <a:spcPct val="150000"/>
              </a:lnSpc>
            </a:pPr>
            <a:r>
              <a:rPr lang="en-US" sz="1200" b="1" dirty="0">
                <a:solidFill>
                  <a:schemeClr val="tx1"/>
                </a:solidFill>
                <a:latin typeface="Arial" panose="020B0604020202020204" pitchFamily="34" charset="0"/>
                <a:ea typeface="Arial" panose="020B0604020202020204" pitchFamily="34" charset="0"/>
              </a:rPr>
              <a:t>+ </a:t>
            </a:r>
            <a:r>
              <a:rPr lang="en-US" sz="1200" b="1" dirty="0">
                <a:solidFill>
                  <a:schemeClr val="tx1"/>
                </a:solidFill>
                <a:effectLst/>
                <a:latin typeface="Arial" panose="020B0604020202020204" pitchFamily="34" charset="0"/>
                <a:ea typeface="Arial" panose="020B0604020202020204" pitchFamily="34" charset="0"/>
              </a:rPr>
              <a:t>$3,000 Loss of Use</a:t>
            </a:r>
            <a:endParaRPr lang="en-US" sz="1200"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latin typeface="Arial" panose="020B0604020202020204" pitchFamily="34" charset="0"/>
                <a:ea typeface="Arial" panose="020B0604020202020204" pitchFamily="34" charset="0"/>
              </a:rPr>
              <a:t>+ </a:t>
            </a:r>
            <a:r>
              <a:rPr lang="en-US" sz="1200" b="1" dirty="0">
                <a:solidFill>
                  <a:schemeClr val="tx1"/>
                </a:solidFill>
                <a:effectLst/>
                <a:latin typeface="Arial" panose="020B0604020202020204" pitchFamily="34" charset="0"/>
                <a:ea typeface="Arial" panose="020B0604020202020204" pitchFamily="34" charset="0"/>
              </a:rPr>
              <a:t>$3,630 More Complete PD</a:t>
            </a: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$3,910</a:t>
            </a:r>
            <a:r>
              <a:rPr lang="en-US" sz="1200" dirty="0">
                <a:solidFill>
                  <a:schemeClr val="tx1"/>
                </a:solidFill>
                <a:effectLst/>
                <a:latin typeface="Arial" panose="020B0604020202020204" pitchFamily="34" charset="0"/>
                <a:ea typeface="Arial" panose="020B0604020202020204" pitchFamily="34" charset="0"/>
              </a:rPr>
              <a:t> </a:t>
            </a:r>
            <a:r>
              <a:rPr lang="en-US" sz="1200" b="1" dirty="0">
                <a:solidFill>
                  <a:schemeClr val="tx1"/>
                </a:solidFill>
                <a:effectLst/>
                <a:latin typeface="Arial" panose="020B0604020202020204" pitchFamily="34" charset="0"/>
                <a:ea typeface="Arial" panose="020B0604020202020204" pitchFamily="34" charset="0"/>
              </a:rPr>
              <a:t>Total Diminished Value </a:t>
            </a: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Jaguar XF</a:t>
            </a:r>
            <a:endParaRPr lang="en-US" sz="1200" dirty="0">
              <a:solidFill>
                <a:schemeClr val="tx1"/>
              </a:solidFill>
              <a:effectLst/>
              <a:latin typeface="Arial" panose="020B0604020202020204" pitchFamily="34" charset="0"/>
              <a:ea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F31DA-6D22-36E8-1A7A-FF7E9F010475}"/>
            </a:ext>
          </a:extLst>
        </p:cNvPr>
        <p:cNvGrpSpPr/>
        <p:nvPr/>
      </p:nvGrpSpPr>
      <p:grpSpPr>
        <a:xfrm>
          <a:off x="0" y="0"/>
          <a:ext cx="0" cy="0"/>
          <a:chOff x="0" y="0"/>
          <a:chExt cx="0" cy="0"/>
        </a:xfrm>
      </p:grpSpPr>
      <p:sp>
        <p:nvSpPr>
          <p:cNvPr id="24" name="object 3">
            <a:extLst>
              <a:ext uri="{FF2B5EF4-FFF2-40B4-BE49-F238E27FC236}">
                <a16:creationId xmlns:a16="http://schemas.microsoft.com/office/drawing/2014/main" id="{9E874924-CD3A-5811-54DA-88E33A487044}"/>
              </a:ext>
            </a:extLst>
          </p:cNvPr>
          <p:cNvSpPr/>
          <p:nvPr/>
        </p:nvSpPr>
        <p:spPr>
          <a:xfrm>
            <a:off x="0" y="0"/>
            <a:ext cx="2898140" cy="7970520"/>
          </a:xfrm>
          <a:custGeom>
            <a:avLst/>
            <a:gdLst/>
            <a:ahLst/>
            <a:cxnLst/>
            <a:rect l="l" t="t" r="r" b="b"/>
            <a:pathLst>
              <a:path w="2898140" h="7970520">
                <a:moveTo>
                  <a:pt x="2897530" y="0"/>
                </a:moveTo>
                <a:lnTo>
                  <a:pt x="0" y="0"/>
                </a:lnTo>
                <a:lnTo>
                  <a:pt x="0" y="7970064"/>
                </a:lnTo>
                <a:lnTo>
                  <a:pt x="2897530" y="0"/>
                </a:lnTo>
                <a:close/>
              </a:path>
            </a:pathLst>
          </a:custGeom>
          <a:solidFill>
            <a:srgbClr val="81B2D8"/>
          </a:solidFill>
        </p:spPr>
        <p:txBody>
          <a:bodyPr wrap="square" lIns="0" tIns="0" rIns="0" bIns="0" rtlCol="0"/>
          <a:lstStyle/>
          <a:p>
            <a:endParaRPr/>
          </a:p>
        </p:txBody>
      </p:sp>
      <p:sp>
        <p:nvSpPr>
          <p:cNvPr id="25" name="object 3">
            <a:extLst>
              <a:ext uri="{FF2B5EF4-FFF2-40B4-BE49-F238E27FC236}">
                <a16:creationId xmlns:a16="http://schemas.microsoft.com/office/drawing/2014/main" id="{FB63D353-4CD3-07FD-4A56-927A44D217EB}"/>
              </a:ext>
            </a:extLst>
          </p:cNvPr>
          <p:cNvSpPr/>
          <p:nvPr/>
        </p:nvSpPr>
        <p:spPr>
          <a:xfrm flipH="1" flipV="1">
            <a:off x="6962358" y="9037152"/>
            <a:ext cx="606842" cy="1668948"/>
          </a:xfrm>
          <a:custGeom>
            <a:avLst/>
            <a:gdLst/>
            <a:ahLst/>
            <a:cxnLst/>
            <a:rect l="l" t="t" r="r" b="b"/>
            <a:pathLst>
              <a:path w="2898140" h="7970520">
                <a:moveTo>
                  <a:pt x="2897530" y="0"/>
                </a:moveTo>
                <a:lnTo>
                  <a:pt x="0" y="0"/>
                </a:lnTo>
                <a:lnTo>
                  <a:pt x="0" y="7970064"/>
                </a:lnTo>
                <a:lnTo>
                  <a:pt x="2897530" y="0"/>
                </a:lnTo>
                <a:close/>
              </a:path>
            </a:pathLst>
          </a:custGeom>
          <a:solidFill>
            <a:srgbClr val="81B2D8"/>
          </a:solidFill>
        </p:spPr>
        <p:txBody>
          <a:bodyPr wrap="square" lIns="0" tIns="0" rIns="0" bIns="0" rtlCol="0"/>
          <a:lstStyle/>
          <a:p>
            <a:endParaRPr/>
          </a:p>
        </p:txBody>
      </p:sp>
      <p:sp>
        <p:nvSpPr>
          <p:cNvPr id="2" name="object 2">
            <a:extLst>
              <a:ext uri="{FF2B5EF4-FFF2-40B4-BE49-F238E27FC236}">
                <a16:creationId xmlns:a16="http://schemas.microsoft.com/office/drawing/2014/main" id="{6489EA58-C006-AB88-A4B3-B3C9CB0758F7}"/>
              </a:ext>
            </a:extLst>
          </p:cNvPr>
          <p:cNvSpPr txBox="1">
            <a:spLocks noGrp="1"/>
          </p:cNvSpPr>
          <p:nvPr>
            <p:ph type="title"/>
          </p:nvPr>
        </p:nvSpPr>
        <p:spPr>
          <a:prstGeom prst="rect">
            <a:avLst/>
          </a:prstGeom>
        </p:spPr>
        <p:txBody>
          <a:bodyPr vert="horz" wrap="square" lIns="0" tIns="12700" rIns="0" bIns="0" rtlCol="0">
            <a:spAutoFit/>
          </a:bodyPr>
          <a:lstStyle/>
          <a:p>
            <a:pPr marL="314325">
              <a:lnSpc>
                <a:spcPct val="100000"/>
              </a:lnSpc>
              <a:spcBef>
                <a:spcPts val="100"/>
              </a:spcBef>
            </a:pPr>
            <a:r>
              <a:rPr b="1" spc="-10" dirty="0"/>
              <a:t>Results</a:t>
            </a:r>
          </a:p>
        </p:txBody>
      </p:sp>
      <p:pic>
        <p:nvPicPr>
          <p:cNvPr id="3" name="Picture 2" descr="A black sports car parked in a parking lot&#10;&#10;Description automatically generated">
            <a:extLst>
              <a:ext uri="{FF2B5EF4-FFF2-40B4-BE49-F238E27FC236}">
                <a16:creationId xmlns:a16="http://schemas.microsoft.com/office/drawing/2014/main" id="{A455F982-9C83-38DD-D712-FC475351E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17600" y="1695450"/>
            <a:ext cx="2428875" cy="1751330"/>
          </a:xfrm>
          <a:prstGeom prst="rect">
            <a:avLst/>
          </a:prstGeom>
          <a:ln>
            <a:noFill/>
          </a:ln>
          <a:effectLst>
            <a:outerShdw blurRad="190500" algn="tl" rotWithShape="0">
              <a:srgbClr val="000000">
                <a:alpha val="70000"/>
              </a:srgbClr>
            </a:outerShdw>
          </a:effectLst>
        </p:spPr>
      </p:pic>
      <p:sp>
        <p:nvSpPr>
          <p:cNvPr id="4" name="Text Box 582683814">
            <a:extLst>
              <a:ext uri="{FF2B5EF4-FFF2-40B4-BE49-F238E27FC236}">
                <a16:creationId xmlns:a16="http://schemas.microsoft.com/office/drawing/2014/main" id="{D4FDB4EF-9E56-CE8D-F2E7-AF45E37E8043}"/>
              </a:ext>
            </a:extLst>
          </p:cNvPr>
          <p:cNvSpPr txBox="1">
            <a:spLocks noChangeArrowheads="1"/>
          </p:cNvSpPr>
          <p:nvPr/>
        </p:nvSpPr>
        <p:spPr bwMode="auto">
          <a:xfrm>
            <a:off x="3784600" y="1779546"/>
            <a:ext cx="3324225" cy="158165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pPr>
            <a:r>
              <a:rPr lang="en-US" b="1" dirty="0">
                <a:solidFill>
                  <a:schemeClr val="tx1"/>
                </a:solidFill>
                <a:latin typeface="Arial" panose="020B0604020202020204" pitchFamily="34" charset="0"/>
                <a:ea typeface="Arial" panose="020B0604020202020204" pitchFamily="34" charset="0"/>
              </a:rPr>
              <a:t>+ $13,962 Recovery</a:t>
            </a: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$3,250 Loss of Use</a:t>
            </a:r>
            <a:endParaRPr lang="en-US" sz="1100"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latin typeface="Arial" panose="020B0604020202020204" pitchFamily="34" charset="0"/>
                <a:ea typeface="Arial" panose="020B0604020202020204" pitchFamily="34" charset="0"/>
              </a:rPr>
              <a:t>+ </a:t>
            </a:r>
            <a:r>
              <a:rPr lang="en-US" sz="1200" b="1" dirty="0">
                <a:solidFill>
                  <a:schemeClr val="tx1"/>
                </a:solidFill>
                <a:effectLst/>
                <a:latin typeface="Arial" panose="020B0604020202020204" pitchFamily="34" charset="0"/>
                <a:ea typeface="Arial" panose="020B0604020202020204" pitchFamily="34" charset="0"/>
              </a:rPr>
              <a:t>$</a:t>
            </a:r>
            <a:r>
              <a:rPr lang="en-US" sz="1200" b="1" dirty="0">
                <a:solidFill>
                  <a:schemeClr val="tx1"/>
                </a:solidFill>
                <a:latin typeface="Arial" panose="020B0604020202020204" pitchFamily="34" charset="0"/>
                <a:ea typeface="Arial" panose="020B0604020202020204" pitchFamily="34" charset="0"/>
              </a:rPr>
              <a:t>1,796</a:t>
            </a:r>
            <a:r>
              <a:rPr lang="en-US" sz="1200" b="1" dirty="0">
                <a:solidFill>
                  <a:schemeClr val="tx1"/>
                </a:solidFill>
                <a:effectLst/>
                <a:latin typeface="Arial" panose="020B0604020202020204" pitchFamily="34" charset="0"/>
                <a:ea typeface="Arial" panose="020B0604020202020204" pitchFamily="34" charset="0"/>
              </a:rPr>
              <a:t> More Complet</a:t>
            </a:r>
            <a:r>
              <a:rPr lang="en-US" sz="1200" b="1" dirty="0">
                <a:solidFill>
                  <a:schemeClr val="tx1"/>
                </a:solidFill>
                <a:latin typeface="Arial" panose="020B0604020202020204" pitchFamily="34" charset="0"/>
                <a:ea typeface="Arial" panose="020B0604020202020204" pitchFamily="34" charset="0"/>
              </a:rPr>
              <a:t>e PD</a:t>
            </a:r>
            <a:br>
              <a:rPr lang="en-US" sz="1200" dirty="0">
                <a:solidFill>
                  <a:schemeClr val="tx1"/>
                </a:solidFill>
                <a:effectLst/>
                <a:latin typeface="Arial" panose="020B0604020202020204" pitchFamily="34" charset="0"/>
                <a:ea typeface="Arial" panose="020B0604020202020204" pitchFamily="34" charset="0"/>
              </a:rPr>
            </a:br>
            <a:r>
              <a:rPr lang="en-US" sz="1200" b="1" dirty="0">
                <a:solidFill>
                  <a:schemeClr val="tx1"/>
                </a:solidFill>
                <a:effectLst/>
                <a:latin typeface="Arial" panose="020B0604020202020204" pitchFamily="34" charset="0"/>
                <a:ea typeface="Arial" panose="020B0604020202020204" pitchFamily="34" charset="0"/>
              </a:rPr>
              <a:t>+ $8,916 Total Diminished Value </a:t>
            </a: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BMW 840i</a:t>
            </a:r>
            <a:endParaRPr lang="en-US" sz="1100" dirty="0">
              <a:solidFill>
                <a:schemeClr val="tx1"/>
              </a:solidFill>
              <a:effectLst/>
              <a:latin typeface="Arial" panose="020B0604020202020204" pitchFamily="34" charset="0"/>
              <a:ea typeface="Arial" panose="020B0604020202020204" pitchFamily="34" charset="0"/>
            </a:endParaRPr>
          </a:p>
        </p:txBody>
      </p:sp>
      <p:sp>
        <p:nvSpPr>
          <p:cNvPr id="5" name="Text Box 1160027035">
            <a:extLst>
              <a:ext uri="{FF2B5EF4-FFF2-40B4-BE49-F238E27FC236}">
                <a16:creationId xmlns:a16="http://schemas.microsoft.com/office/drawing/2014/main" id="{E6D285AD-EB09-2BFC-2E18-77AB71BBAED9}"/>
              </a:ext>
            </a:extLst>
          </p:cNvPr>
          <p:cNvSpPr txBox="1">
            <a:spLocks noChangeArrowheads="1"/>
          </p:cNvSpPr>
          <p:nvPr/>
        </p:nvSpPr>
        <p:spPr bwMode="auto">
          <a:xfrm>
            <a:off x="1668016" y="4061887"/>
            <a:ext cx="2628202" cy="158165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pPr>
            <a:r>
              <a:rPr lang="en-US" b="1" dirty="0">
                <a:solidFill>
                  <a:schemeClr val="tx1"/>
                </a:solidFill>
                <a:latin typeface="Arial" panose="020B0604020202020204" pitchFamily="34" charset="0"/>
                <a:ea typeface="Arial" panose="020B0604020202020204" pitchFamily="34" charset="0"/>
              </a:rPr>
              <a:t>+ $8,268 Recovery</a:t>
            </a: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$2,250 Loss of Use</a:t>
            </a:r>
            <a:endParaRPr lang="en-US" sz="1100" b="1"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latin typeface="Arial" panose="020B0604020202020204" pitchFamily="34" charset="0"/>
                <a:ea typeface="Arial" panose="020B0604020202020204" pitchFamily="34" charset="0"/>
              </a:rPr>
              <a:t>+ </a:t>
            </a:r>
            <a:r>
              <a:rPr lang="en-US" sz="1200" b="1" dirty="0">
                <a:solidFill>
                  <a:schemeClr val="tx1"/>
                </a:solidFill>
                <a:effectLst/>
                <a:latin typeface="Arial" panose="020B0604020202020204" pitchFamily="34" charset="0"/>
                <a:ea typeface="Arial" panose="020B0604020202020204" pitchFamily="34" charset="0"/>
              </a:rPr>
              <a:t>$2,595 More Complet</a:t>
            </a:r>
            <a:r>
              <a:rPr lang="en-US" sz="1200" b="1" dirty="0">
                <a:solidFill>
                  <a:schemeClr val="tx1"/>
                </a:solidFill>
                <a:latin typeface="Arial" panose="020B0604020202020204" pitchFamily="34" charset="0"/>
                <a:ea typeface="Arial" panose="020B0604020202020204" pitchFamily="34" charset="0"/>
              </a:rPr>
              <a:t>e PD</a:t>
            </a: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$3,423 Total Diminished Value</a:t>
            </a:r>
            <a:endParaRPr lang="en-US" sz="1100" b="1"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Audi Q5</a:t>
            </a:r>
            <a:endParaRPr lang="en-US" sz="1100" b="1" dirty="0">
              <a:solidFill>
                <a:schemeClr val="tx1"/>
              </a:solidFill>
              <a:effectLst/>
              <a:latin typeface="Arial" panose="020B0604020202020204" pitchFamily="34" charset="0"/>
              <a:ea typeface="Arial" panose="020B0604020202020204" pitchFamily="34" charset="0"/>
            </a:endParaRPr>
          </a:p>
        </p:txBody>
      </p:sp>
      <p:pic>
        <p:nvPicPr>
          <p:cNvPr id="14" name="Picture 13">
            <a:extLst>
              <a:ext uri="{FF2B5EF4-FFF2-40B4-BE49-F238E27FC236}">
                <a16:creationId xmlns:a16="http://schemas.microsoft.com/office/drawing/2014/main" id="{00702F7E-9DC3-8421-3974-4F3D2918C5E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296218" y="3976304"/>
            <a:ext cx="2619375" cy="1798955"/>
          </a:xfrm>
          <a:prstGeom prst="rect">
            <a:avLst/>
          </a:prstGeom>
          <a:ln>
            <a:noFill/>
          </a:ln>
          <a:effectLst>
            <a:outerShdw blurRad="190500" algn="tl" rotWithShape="0">
              <a:srgbClr val="000000">
                <a:alpha val="70000"/>
              </a:srgbClr>
            </a:outerShdw>
          </a:effectLst>
        </p:spPr>
      </p:pic>
      <p:pic>
        <p:nvPicPr>
          <p:cNvPr id="15" name="Picture 14" descr="A car parked on the side of the road&#10;&#10;Description automatically generated">
            <a:extLst>
              <a:ext uri="{FF2B5EF4-FFF2-40B4-BE49-F238E27FC236}">
                <a16:creationId xmlns:a16="http://schemas.microsoft.com/office/drawing/2014/main" id="{59322A1A-B730-5F5F-4FBE-FD7960BFBE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6" r="2545"/>
          <a:stretch/>
        </p:blipFill>
        <p:spPr bwMode="auto">
          <a:xfrm>
            <a:off x="1117600" y="6202680"/>
            <a:ext cx="2524125" cy="158877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782AF02A-CAA9-AF1B-AF93-F7FB583103DE}"/>
              </a:ext>
            </a:extLst>
          </p:cNvPr>
          <p:cNvPicPr>
            <a:picLocks noChangeAspect="1"/>
          </p:cNvPicPr>
          <p:nvPr/>
        </p:nvPicPr>
        <p:blipFill rotWithShape="1">
          <a:blip r:embed="rId6">
            <a:extLst>
              <a:ext uri="{28A0092B-C50C-407E-A947-70E740481C1C}">
                <a14:useLocalDpi xmlns:a14="http://schemas.microsoft.com/office/drawing/2010/main" val="0"/>
              </a:ext>
            </a:extLst>
          </a:blip>
          <a:srcRect l="2264"/>
          <a:stretch/>
        </p:blipFill>
        <p:spPr bwMode="auto">
          <a:xfrm>
            <a:off x="4296218" y="8214740"/>
            <a:ext cx="2533650" cy="190055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7" name="Text Box 1619310200">
            <a:extLst>
              <a:ext uri="{FF2B5EF4-FFF2-40B4-BE49-F238E27FC236}">
                <a16:creationId xmlns:a16="http://schemas.microsoft.com/office/drawing/2014/main" id="{8F229978-C421-13A8-FA30-9CEEA1AD432D}"/>
              </a:ext>
            </a:extLst>
          </p:cNvPr>
          <p:cNvSpPr txBox="1">
            <a:spLocks noChangeArrowheads="1"/>
          </p:cNvSpPr>
          <p:nvPr/>
        </p:nvSpPr>
        <p:spPr bwMode="auto">
          <a:xfrm>
            <a:off x="1554460" y="8397941"/>
            <a:ext cx="2675513" cy="158165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pPr>
            <a:r>
              <a:rPr lang="en-US" b="1" dirty="0">
                <a:solidFill>
                  <a:schemeClr val="tx1"/>
                </a:solidFill>
                <a:effectLst/>
                <a:latin typeface="Arial" panose="020B0604020202020204" pitchFamily="34" charset="0"/>
                <a:ea typeface="Arial" panose="020B0604020202020204" pitchFamily="34" charset="0"/>
              </a:rPr>
              <a:t>+ $26,252 Recovery</a:t>
            </a:r>
          </a:p>
          <a:p>
            <a:pPr marL="0" marR="0">
              <a:lnSpc>
                <a:spcPct val="150000"/>
              </a:lnSpc>
            </a:pPr>
            <a:r>
              <a:rPr lang="en-US" sz="1200" b="1" dirty="0">
                <a:solidFill>
                  <a:schemeClr val="tx1"/>
                </a:solidFill>
                <a:latin typeface="Arial" panose="020B0604020202020204" pitchFamily="34" charset="0"/>
                <a:ea typeface="Arial" panose="020B0604020202020204" pitchFamily="34" charset="0"/>
              </a:rPr>
              <a:t>+ </a:t>
            </a:r>
            <a:r>
              <a:rPr lang="en-US" sz="1200" b="1" dirty="0">
                <a:solidFill>
                  <a:schemeClr val="tx1"/>
                </a:solidFill>
                <a:effectLst/>
                <a:latin typeface="Arial" panose="020B0604020202020204" pitchFamily="34" charset="0"/>
                <a:ea typeface="Arial" panose="020B0604020202020204" pitchFamily="34" charset="0"/>
              </a:rPr>
              <a:t>3,191 in Loss of Use</a:t>
            </a:r>
            <a:endParaRPr lang="en-US" sz="1100"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$14,257 More Complet</a:t>
            </a:r>
            <a:r>
              <a:rPr lang="en-US" sz="1200" b="1" dirty="0">
                <a:solidFill>
                  <a:schemeClr val="tx1"/>
                </a:solidFill>
                <a:latin typeface="Arial" panose="020B0604020202020204" pitchFamily="34" charset="0"/>
                <a:ea typeface="Arial" panose="020B0604020202020204" pitchFamily="34" charset="0"/>
              </a:rPr>
              <a:t>e PD </a:t>
            </a: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$8,804</a:t>
            </a:r>
            <a:r>
              <a:rPr lang="en-US" sz="1200" dirty="0">
                <a:solidFill>
                  <a:schemeClr val="tx1"/>
                </a:solidFill>
                <a:effectLst/>
                <a:latin typeface="Arial" panose="020B0604020202020204" pitchFamily="34" charset="0"/>
                <a:ea typeface="Arial" panose="020B0604020202020204" pitchFamily="34" charset="0"/>
              </a:rPr>
              <a:t> </a:t>
            </a:r>
            <a:r>
              <a:rPr lang="en-US" sz="1200" b="1" dirty="0">
                <a:solidFill>
                  <a:schemeClr val="tx1"/>
                </a:solidFill>
                <a:effectLst/>
                <a:latin typeface="Arial" panose="020B0604020202020204" pitchFamily="34" charset="0"/>
                <a:ea typeface="Arial" panose="020B0604020202020204" pitchFamily="34" charset="0"/>
              </a:rPr>
              <a:t>Total Diminished Value</a:t>
            </a:r>
            <a:endParaRPr lang="en-US" sz="1100"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Infiniti QX80</a:t>
            </a:r>
            <a:endParaRPr lang="en-US" sz="1100" dirty="0">
              <a:solidFill>
                <a:schemeClr val="tx1"/>
              </a:solidFill>
              <a:effectLst/>
              <a:latin typeface="Arial" panose="020B0604020202020204" pitchFamily="34" charset="0"/>
              <a:ea typeface="Arial" panose="020B0604020202020204" pitchFamily="34" charset="0"/>
            </a:endParaRPr>
          </a:p>
        </p:txBody>
      </p:sp>
      <p:sp>
        <p:nvSpPr>
          <p:cNvPr id="18" name="Text Box 908088433">
            <a:extLst>
              <a:ext uri="{FF2B5EF4-FFF2-40B4-BE49-F238E27FC236}">
                <a16:creationId xmlns:a16="http://schemas.microsoft.com/office/drawing/2014/main" id="{848A85BC-FA38-DB46-5355-D10622FC056D}"/>
              </a:ext>
            </a:extLst>
          </p:cNvPr>
          <p:cNvSpPr txBox="1">
            <a:spLocks noChangeArrowheads="1"/>
          </p:cNvSpPr>
          <p:nvPr/>
        </p:nvSpPr>
        <p:spPr bwMode="auto">
          <a:xfrm>
            <a:off x="3779416" y="6202680"/>
            <a:ext cx="3409950" cy="158165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50000"/>
              </a:lnSpc>
            </a:pPr>
            <a:r>
              <a:rPr lang="en-US" b="1" dirty="0">
                <a:solidFill>
                  <a:schemeClr val="tx1"/>
                </a:solidFill>
                <a:effectLst/>
                <a:latin typeface="Arial" panose="020B0604020202020204" pitchFamily="34" charset="0"/>
                <a:ea typeface="Arial" panose="020B0604020202020204" pitchFamily="34" charset="0"/>
              </a:rPr>
              <a:t>+ $12,714 Recovery</a:t>
            </a:r>
          </a:p>
          <a:p>
            <a:pPr marL="0" marR="0">
              <a:lnSpc>
                <a:spcPct val="150000"/>
              </a:lnSpc>
            </a:pPr>
            <a:r>
              <a:rPr lang="en-US" sz="1200" b="1" dirty="0">
                <a:solidFill>
                  <a:schemeClr val="tx1"/>
                </a:solidFill>
                <a:latin typeface="Arial" panose="020B0604020202020204" pitchFamily="34" charset="0"/>
                <a:ea typeface="Arial" panose="020B0604020202020204" pitchFamily="34" charset="0"/>
              </a:rPr>
              <a:t>+ </a:t>
            </a:r>
            <a:r>
              <a:rPr lang="en-US" sz="1200" b="1" dirty="0">
                <a:solidFill>
                  <a:schemeClr val="tx1"/>
                </a:solidFill>
                <a:effectLst/>
                <a:latin typeface="Arial" panose="020B0604020202020204" pitchFamily="34" charset="0"/>
                <a:ea typeface="Arial" panose="020B0604020202020204" pitchFamily="34" charset="0"/>
              </a:rPr>
              <a:t>$2,039 in Loss of Use</a:t>
            </a:r>
            <a:endParaRPr lang="en-US" sz="1100" b="1"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$5,297 More Complet</a:t>
            </a:r>
            <a:r>
              <a:rPr lang="en-US" sz="1200" b="1" dirty="0">
                <a:solidFill>
                  <a:schemeClr val="tx1"/>
                </a:solidFill>
                <a:latin typeface="Arial" panose="020B0604020202020204" pitchFamily="34" charset="0"/>
                <a:ea typeface="Arial" panose="020B0604020202020204" pitchFamily="34" charset="0"/>
              </a:rPr>
              <a:t>e PD</a:t>
            </a:r>
            <a:r>
              <a:rPr lang="en-US" sz="1200" b="1" dirty="0">
                <a:solidFill>
                  <a:schemeClr val="tx1"/>
                </a:solidFill>
                <a:effectLst/>
                <a:latin typeface="Arial" panose="020B0604020202020204" pitchFamily="34" charset="0"/>
                <a:ea typeface="Arial" panose="020B0604020202020204" pitchFamily="34" charset="0"/>
              </a:rPr>
              <a:t>  </a:t>
            </a: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$5,378 Total Diminished Value</a:t>
            </a:r>
            <a:endParaRPr lang="en-US" sz="1100" b="1" dirty="0">
              <a:solidFill>
                <a:schemeClr val="tx1"/>
              </a:solidFill>
              <a:effectLst/>
              <a:latin typeface="Arial" panose="020B0604020202020204" pitchFamily="34" charset="0"/>
              <a:ea typeface="Arial" panose="020B0604020202020204" pitchFamily="34" charset="0"/>
            </a:endParaRPr>
          </a:p>
          <a:p>
            <a:pPr marL="0" marR="0">
              <a:lnSpc>
                <a:spcPct val="150000"/>
              </a:lnSpc>
            </a:pPr>
            <a:r>
              <a:rPr lang="en-US" sz="1200" b="1" dirty="0">
                <a:solidFill>
                  <a:schemeClr val="tx1"/>
                </a:solidFill>
                <a:effectLst/>
                <a:latin typeface="Arial" panose="020B0604020202020204" pitchFamily="34" charset="0"/>
                <a:ea typeface="Arial" panose="020B0604020202020204" pitchFamily="34" charset="0"/>
              </a:rPr>
              <a:t> Land Rover Range Rover Velar P250</a:t>
            </a:r>
            <a:endParaRPr lang="en-US" sz="1100" b="1" dirty="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9764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5332896F-609E-F23D-B5F5-156B63713B24}"/>
              </a:ext>
            </a:extLst>
          </p:cNvPr>
          <p:cNvSpPr/>
          <p:nvPr/>
        </p:nvSpPr>
        <p:spPr>
          <a:xfrm>
            <a:off x="0" y="0"/>
            <a:ext cx="1724753" cy="4743450"/>
          </a:xfrm>
          <a:custGeom>
            <a:avLst/>
            <a:gdLst/>
            <a:ahLst/>
            <a:cxnLst/>
            <a:rect l="l" t="t" r="r" b="b"/>
            <a:pathLst>
              <a:path w="2898140" h="7970520">
                <a:moveTo>
                  <a:pt x="2897530" y="0"/>
                </a:moveTo>
                <a:lnTo>
                  <a:pt x="0" y="0"/>
                </a:lnTo>
                <a:lnTo>
                  <a:pt x="0" y="7970064"/>
                </a:lnTo>
                <a:lnTo>
                  <a:pt x="2897530" y="0"/>
                </a:lnTo>
                <a:close/>
              </a:path>
            </a:pathLst>
          </a:custGeom>
          <a:solidFill>
            <a:srgbClr val="81B2D8"/>
          </a:solidFill>
        </p:spPr>
        <p:txBody>
          <a:bodyPr wrap="square" lIns="0" tIns="0" rIns="0" bIns="0" rtlCol="0"/>
          <a:lstStyle/>
          <a:p>
            <a:endParaRPr/>
          </a:p>
        </p:txBody>
      </p:sp>
      <p:sp>
        <p:nvSpPr>
          <p:cNvPr id="29" name="object 3">
            <a:extLst>
              <a:ext uri="{FF2B5EF4-FFF2-40B4-BE49-F238E27FC236}">
                <a16:creationId xmlns:a16="http://schemas.microsoft.com/office/drawing/2014/main" id="{CAB751F4-6D22-D224-C599-EF631FF54140}"/>
              </a:ext>
            </a:extLst>
          </p:cNvPr>
          <p:cNvSpPr/>
          <p:nvPr/>
        </p:nvSpPr>
        <p:spPr>
          <a:xfrm flipH="1" flipV="1">
            <a:off x="6962358" y="9037152"/>
            <a:ext cx="606842" cy="1668948"/>
          </a:xfrm>
          <a:custGeom>
            <a:avLst/>
            <a:gdLst/>
            <a:ahLst/>
            <a:cxnLst/>
            <a:rect l="l" t="t" r="r" b="b"/>
            <a:pathLst>
              <a:path w="2898140" h="7970520">
                <a:moveTo>
                  <a:pt x="2897530" y="0"/>
                </a:moveTo>
                <a:lnTo>
                  <a:pt x="0" y="0"/>
                </a:lnTo>
                <a:lnTo>
                  <a:pt x="0" y="7970064"/>
                </a:lnTo>
                <a:lnTo>
                  <a:pt x="2897530" y="0"/>
                </a:lnTo>
                <a:close/>
              </a:path>
            </a:pathLst>
          </a:custGeom>
          <a:solidFill>
            <a:srgbClr val="81B2D8"/>
          </a:solidFill>
        </p:spPr>
        <p:txBody>
          <a:bodyPr wrap="square" lIns="0" tIns="0" rIns="0" bIns="0" rtlCol="0"/>
          <a:lstStyle/>
          <a:p>
            <a:endParaRPr/>
          </a:p>
        </p:txBody>
      </p:sp>
      <p:sp>
        <p:nvSpPr>
          <p:cNvPr id="2" name="object 2"/>
          <p:cNvSpPr txBox="1">
            <a:spLocks noGrp="1"/>
          </p:cNvSpPr>
          <p:nvPr>
            <p:ph type="title"/>
          </p:nvPr>
        </p:nvSpPr>
        <p:spPr>
          <a:xfrm>
            <a:off x="794403" y="700858"/>
            <a:ext cx="5833364" cy="703526"/>
          </a:xfrm>
          <a:prstGeom prst="rect">
            <a:avLst/>
          </a:prstGeom>
        </p:spPr>
        <p:txBody>
          <a:bodyPr vert="horz" wrap="square" lIns="0" tIns="3810" rIns="0" bIns="0" rtlCol="0">
            <a:spAutoFit/>
          </a:bodyPr>
          <a:lstStyle/>
          <a:p>
            <a:pPr marL="12700" marR="5080">
              <a:lnSpc>
                <a:spcPct val="101200"/>
              </a:lnSpc>
              <a:spcBef>
                <a:spcPts val="30"/>
              </a:spcBef>
            </a:pPr>
            <a:r>
              <a:rPr spc="-10" dirty="0"/>
              <a:t>Clients</a:t>
            </a:r>
            <a:r>
              <a:rPr lang="en-US" spc="-10" dirty="0"/>
              <a:t> </a:t>
            </a:r>
            <a:r>
              <a:rPr spc="-10" dirty="0"/>
              <a:t>Include</a:t>
            </a:r>
            <a:r>
              <a:rPr lang="en-US" spc="-10" dirty="0"/>
              <a:t>:</a:t>
            </a:r>
            <a:endParaRPr spc="-10" dirty="0"/>
          </a:p>
        </p:txBody>
      </p:sp>
      <p:pic>
        <p:nvPicPr>
          <p:cNvPr id="46" name="Picture 45" descr="A green text on a black background&#10;&#10;Description automatically generated">
            <a:extLst>
              <a:ext uri="{FF2B5EF4-FFF2-40B4-BE49-F238E27FC236}">
                <a16:creationId xmlns:a16="http://schemas.microsoft.com/office/drawing/2014/main" id="{F8F6816E-EC0C-D8D4-109B-491405516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9943" y="8068794"/>
            <a:ext cx="1742657" cy="406874"/>
          </a:xfrm>
          <a:prstGeom prst="rect">
            <a:avLst/>
          </a:prstGeom>
        </p:spPr>
      </p:pic>
      <p:pic>
        <p:nvPicPr>
          <p:cNvPr id="47" name="Picture 46">
            <a:extLst>
              <a:ext uri="{FF2B5EF4-FFF2-40B4-BE49-F238E27FC236}">
                <a16:creationId xmlns:a16="http://schemas.microsoft.com/office/drawing/2014/main" id="{09155BAA-5916-A0C5-598A-D1D4021994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38" t="19377" r="6054" b="14699"/>
          <a:stretch/>
        </p:blipFill>
        <p:spPr bwMode="auto">
          <a:xfrm>
            <a:off x="2687361" y="8020050"/>
            <a:ext cx="1826406" cy="511980"/>
          </a:xfrm>
          <a:prstGeom prst="rect">
            <a:avLst/>
          </a:prstGeom>
          <a:noFill/>
          <a:ln>
            <a:noFill/>
          </a:ln>
          <a:extLst>
            <a:ext uri="{53640926-AAD7-44D8-BBD7-CCE9431645EC}">
              <a14:shadowObscured xmlns:a14="http://schemas.microsoft.com/office/drawing/2010/main"/>
            </a:ext>
          </a:extLst>
        </p:spPr>
      </p:pic>
      <p:pic>
        <p:nvPicPr>
          <p:cNvPr id="51" name="Picture 50" descr="A blue and black logo&#10;&#10;Description automatically generated">
            <a:extLst>
              <a:ext uri="{FF2B5EF4-FFF2-40B4-BE49-F238E27FC236}">
                <a16:creationId xmlns:a16="http://schemas.microsoft.com/office/drawing/2014/main" id="{B498C3DE-0EEA-B8E0-80EB-26484FBE44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00" y="8068794"/>
            <a:ext cx="1374585" cy="501592"/>
          </a:xfrm>
          <a:prstGeom prst="rect">
            <a:avLst/>
          </a:prstGeom>
        </p:spPr>
      </p:pic>
      <p:pic>
        <p:nvPicPr>
          <p:cNvPr id="52" name="Picture 51" descr="A red cross in a circle&#10;&#10;Description automatically generated">
            <a:extLst>
              <a:ext uri="{FF2B5EF4-FFF2-40B4-BE49-F238E27FC236}">
                <a16:creationId xmlns:a16="http://schemas.microsoft.com/office/drawing/2014/main" id="{AB855641-C7EE-8B3A-3BE1-5357BA042C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3174" y="8972587"/>
            <a:ext cx="947786" cy="1407811"/>
          </a:xfrm>
          <a:prstGeom prst="rect">
            <a:avLst/>
          </a:prstGeom>
        </p:spPr>
      </p:pic>
      <p:pic>
        <p:nvPicPr>
          <p:cNvPr id="10" name="Picture 9" descr="A logo of a city&#10;&#10;Description automatically generated">
            <a:extLst>
              <a:ext uri="{FF2B5EF4-FFF2-40B4-BE49-F238E27FC236}">
                <a16:creationId xmlns:a16="http://schemas.microsoft.com/office/drawing/2014/main" id="{F6112644-DD21-BB09-BF2B-E2AD0F424C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115" y="8957499"/>
            <a:ext cx="1107597" cy="1107597"/>
          </a:xfrm>
          <a:prstGeom prst="rect">
            <a:avLst/>
          </a:prstGeom>
        </p:spPr>
      </p:pic>
      <p:pic>
        <p:nvPicPr>
          <p:cNvPr id="12" name="Picture 11" descr="A logo of a palm tree and a sun&#10;&#10;Description automatically generated">
            <a:extLst>
              <a:ext uri="{FF2B5EF4-FFF2-40B4-BE49-F238E27FC236}">
                <a16:creationId xmlns:a16="http://schemas.microsoft.com/office/drawing/2014/main" id="{4E90F8B6-48D2-248E-DC80-2CBEDB2E6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6027" y="8957499"/>
            <a:ext cx="1137730" cy="1137730"/>
          </a:xfrm>
          <a:prstGeom prst="rect">
            <a:avLst/>
          </a:prstGeom>
        </p:spPr>
      </p:pic>
      <p:pic>
        <p:nvPicPr>
          <p:cNvPr id="14" name="Picture 13" descr="A blue and white logo&#10;&#10;Description automatically generated">
            <a:extLst>
              <a:ext uri="{FF2B5EF4-FFF2-40B4-BE49-F238E27FC236}">
                <a16:creationId xmlns:a16="http://schemas.microsoft.com/office/drawing/2014/main" id="{EB7042F0-3DD4-549E-086C-1FFEFBA48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2795" y="8858250"/>
            <a:ext cx="1308629" cy="1308629"/>
          </a:xfrm>
          <a:prstGeom prst="rect">
            <a:avLst/>
          </a:prstGeom>
        </p:spPr>
      </p:pic>
      <p:pic>
        <p:nvPicPr>
          <p:cNvPr id="16" name="Picture 15" descr="A round blue and yellow logo with two people shaking hands&#10;&#10;Description automatically generated">
            <a:extLst>
              <a:ext uri="{FF2B5EF4-FFF2-40B4-BE49-F238E27FC236}">
                <a16:creationId xmlns:a16="http://schemas.microsoft.com/office/drawing/2014/main" id="{39D72B46-92EA-85C7-0F40-9999642125AD}"/>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4554" y="8917353"/>
            <a:ext cx="1177876" cy="1177876"/>
          </a:xfrm>
          <a:prstGeom prst="rect">
            <a:avLst/>
          </a:prstGeom>
        </p:spPr>
      </p:pic>
      <p:pic>
        <p:nvPicPr>
          <p:cNvPr id="19" name="Picture 18">
            <a:extLst>
              <a:ext uri="{FF2B5EF4-FFF2-40B4-BE49-F238E27FC236}">
                <a16:creationId xmlns:a16="http://schemas.microsoft.com/office/drawing/2014/main" id="{370AA7E2-1EC0-577D-17F2-4FFC915FC88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37607" y="1924050"/>
            <a:ext cx="2249943" cy="480441"/>
          </a:xfrm>
          <a:prstGeom prst="rect">
            <a:avLst/>
          </a:prstGeom>
          <a:noFill/>
          <a:ln>
            <a:noFill/>
          </a:ln>
        </p:spPr>
      </p:pic>
      <p:pic>
        <p:nvPicPr>
          <p:cNvPr id="20" name="Picture 19" descr="A red and black logo&#10;&#10;Description automatically generated">
            <a:extLst>
              <a:ext uri="{FF2B5EF4-FFF2-40B4-BE49-F238E27FC236}">
                <a16:creationId xmlns:a16="http://schemas.microsoft.com/office/drawing/2014/main" id="{17C47199-EAE4-9034-0A86-C586B7948D2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91680" y="2914650"/>
            <a:ext cx="1666858" cy="506231"/>
          </a:xfrm>
          <a:prstGeom prst="rect">
            <a:avLst/>
          </a:prstGeom>
        </p:spPr>
      </p:pic>
      <p:pic>
        <p:nvPicPr>
          <p:cNvPr id="21" name="Picture 20" descr="A black and orange logo&#10;&#10;Description automatically generated">
            <a:extLst>
              <a:ext uri="{FF2B5EF4-FFF2-40B4-BE49-F238E27FC236}">
                <a16:creationId xmlns:a16="http://schemas.microsoft.com/office/drawing/2014/main" id="{63B7D007-5458-A841-F6D7-AB1B4FB101E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89590" y="3832919"/>
            <a:ext cx="1545003" cy="605731"/>
          </a:xfrm>
          <a:prstGeom prst="rect">
            <a:avLst/>
          </a:prstGeom>
        </p:spPr>
      </p:pic>
      <p:pic>
        <p:nvPicPr>
          <p:cNvPr id="22" name="Picture 21" descr="A blue and white logo&#10;&#10;Description automatically generated">
            <a:extLst>
              <a:ext uri="{FF2B5EF4-FFF2-40B4-BE49-F238E27FC236}">
                <a16:creationId xmlns:a16="http://schemas.microsoft.com/office/drawing/2014/main" id="{3F1A6F03-B8D1-F07A-6F68-905C29F5F65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93474" y="4827475"/>
            <a:ext cx="2033926" cy="677975"/>
          </a:xfrm>
          <a:prstGeom prst="rect">
            <a:avLst/>
          </a:prstGeom>
        </p:spPr>
      </p:pic>
      <p:pic>
        <p:nvPicPr>
          <p:cNvPr id="23" name="Picture 22" descr="A close-up of a logo&#10;&#10;Description automatically generated">
            <a:extLst>
              <a:ext uri="{FF2B5EF4-FFF2-40B4-BE49-F238E27FC236}">
                <a16:creationId xmlns:a16="http://schemas.microsoft.com/office/drawing/2014/main" id="{0E52504C-D34F-D0F7-CAF9-1724FF34D7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52989" y="1924050"/>
            <a:ext cx="1390066" cy="706359"/>
          </a:xfrm>
          <a:prstGeom prst="rect">
            <a:avLst/>
          </a:prstGeom>
        </p:spPr>
      </p:pic>
      <p:pic>
        <p:nvPicPr>
          <p:cNvPr id="24" name="Picture 23" descr="A black text with yellow line&#10;&#10;Description automatically generated">
            <a:extLst>
              <a:ext uri="{FF2B5EF4-FFF2-40B4-BE49-F238E27FC236}">
                <a16:creationId xmlns:a16="http://schemas.microsoft.com/office/drawing/2014/main" id="{112B9793-743F-05D9-A7C0-51E5E43DFA1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09706" y="5896276"/>
            <a:ext cx="1860894" cy="523574"/>
          </a:xfrm>
          <a:prstGeom prst="rect">
            <a:avLst/>
          </a:prstGeom>
        </p:spPr>
      </p:pic>
      <p:pic>
        <p:nvPicPr>
          <p:cNvPr id="25" name="Picture 24" descr="A black and yellow sign with white text&#10;&#10;Description automatically generated">
            <a:extLst>
              <a:ext uri="{FF2B5EF4-FFF2-40B4-BE49-F238E27FC236}">
                <a16:creationId xmlns:a16="http://schemas.microsoft.com/office/drawing/2014/main" id="{49A09580-41D2-DE0E-6DE2-8C6CFA6D27C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54083" y="4874402"/>
            <a:ext cx="1765778" cy="554848"/>
          </a:xfrm>
          <a:prstGeom prst="rect">
            <a:avLst/>
          </a:prstGeom>
        </p:spPr>
      </p:pic>
      <p:pic>
        <p:nvPicPr>
          <p:cNvPr id="26" name="Picture 25" descr="A close-up of a logo&#10;&#10;Description automatically generated">
            <a:extLst>
              <a:ext uri="{FF2B5EF4-FFF2-40B4-BE49-F238E27FC236}">
                <a16:creationId xmlns:a16="http://schemas.microsoft.com/office/drawing/2014/main" id="{DEAD40BD-7811-39F7-9FBD-477402B8E5C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97779" y="5939618"/>
            <a:ext cx="1929621" cy="480232"/>
          </a:xfrm>
          <a:prstGeom prst="rect">
            <a:avLst/>
          </a:prstGeom>
        </p:spPr>
      </p:pic>
      <p:pic>
        <p:nvPicPr>
          <p:cNvPr id="27" name="Picture 26" descr="A blue and black logo&#10;&#10;Description automatically generated">
            <a:extLst>
              <a:ext uri="{FF2B5EF4-FFF2-40B4-BE49-F238E27FC236}">
                <a16:creationId xmlns:a16="http://schemas.microsoft.com/office/drawing/2014/main" id="{A970A538-D468-CDF2-5072-22221E0325E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70400" y="3845710"/>
            <a:ext cx="1545003" cy="655951"/>
          </a:xfrm>
          <a:prstGeom prst="rect">
            <a:avLst/>
          </a:prstGeom>
        </p:spPr>
      </p:pic>
      <p:pic>
        <p:nvPicPr>
          <p:cNvPr id="30" name="Picture 29" descr="A group of letters in silver&#10;&#10;Description automatically generated">
            <a:extLst>
              <a:ext uri="{FF2B5EF4-FFF2-40B4-BE49-F238E27FC236}">
                <a16:creationId xmlns:a16="http://schemas.microsoft.com/office/drawing/2014/main" id="{16B0CDD7-86BA-CE8C-4874-832E3B8F2C4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37607" y="2838450"/>
            <a:ext cx="2033927" cy="564159"/>
          </a:xfrm>
          <a:prstGeom prst="rect">
            <a:avLst/>
          </a:prstGeom>
        </p:spPr>
      </p:pic>
      <p:pic>
        <p:nvPicPr>
          <p:cNvPr id="31" name="Picture 30" descr="A black text on a white background&#10;&#10;Description automatically generated">
            <a:extLst>
              <a:ext uri="{FF2B5EF4-FFF2-40B4-BE49-F238E27FC236}">
                <a16:creationId xmlns:a16="http://schemas.microsoft.com/office/drawing/2014/main" id="{3F1A2922-549E-9B0A-9A3C-D56EB8E9EA9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08791" y="6800850"/>
            <a:ext cx="2202730" cy="730601"/>
          </a:xfrm>
          <a:prstGeom prst="rect">
            <a:avLst/>
          </a:prstGeom>
        </p:spPr>
      </p:pic>
      <p:pic>
        <p:nvPicPr>
          <p:cNvPr id="33" name="Picture 32" descr="A black and white logo&#10;&#10;Description automatically generated">
            <a:extLst>
              <a:ext uri="{FF2B5EF4-FFF2-40B4-BE49-F238E27FC236}">
                <a16:creationId xmlns:a16="http://schemas.microsoft.com/office/drawing/2014/main" id="{812E1F21-0211-5F6A-1C32-A23D3B727A85}"/>
              </a:ext>
            </a:extLst>
          </p:cNvPr>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9400" y="6800850"/>
            <a:ext cx="2176199" cy="7306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3090938-6901-7688-6B6F-36A9ED4AD313}"/>
            </a:ext>
          </a:extLst>
        </p:cNvPr>
        <p:cNvGrpSpPr/>
        <p:nvPr/>
      </p:nvGrpSpPr>
      <p:grpSpPr>
        <a:xfrm>
          <a:off x="0" y="0"/>
          <a:ext cx="0" cy="0"/>
          <a:chOff x="0" y="0"/>
          <a:chExt cx="0" cy="0"/>
        </a:xfrm>
      </p:grpSpPr>
      <p:sp>
        <p:nvSpPr>
          <p:cNvPr id="7" name="object 3">
            <a:extLst>
              <a:ext uri="{FF2B5EF4-FFF2-40B4-BE49-F238E27FC236}">
                <a16:creationId xmlns:a16="http://schemas.microsoft.com/office/drawing/2014/main" id="{B7384296-6448-3101-66AA-CDE7E433982B}"/>
              </a:ext>
            </a:extLst>
          </p:cNvPr>
          <p:cNvSpPr/>
          <p:nvPr/>
        </p:nvSpPr>
        <p:spPr>
          <a:xfrm>
            <a:off x="0" y="0"/>
            <a:ext cx="2898140" cy="7970520"/>
          </a:xfrm>
          <a:custGeom>
            <a:avLst/>
            <a:gdLst/>
            <a:ahLst/>
            <a:cxnLst/>
            <a:rect l="l" t="t" r="r" b="b"/>
            <a:pathLst>
              <a:path w="2898140" h="7970520">
                <a:moveTo>
                  <a:pt x="2897530" y="0"/>
                </a:moveTo>
                <a:lnTo>
                  <a:pt x="0" y="0"/>
                </a:lnTo>
                <a:lnTo>
                  <a:pt x="0" y="7970064"/>
                </a:lnTo>
                <a:lnTo>
                  <a:pt x="2897530" y="0"/>
                </a:lnTo>
                <a:close/>
              </a:path>
            </a:pathLst>
          </a:custGeom>
          <a:solidFill>
            <a:srgbClr val="81B2D8"/>
          </a:solidFill>
        </p:spPr>
        <p:txBody>
          <a:bodyPr wrap="square" lIns="0" tIns="0" rIns="0" bIns="0" rtlCol="0"/>
          <a:lstStyle/>
          <a:p>
            <a:endParaRPr/>
          </a:p>
        </p:txBody>
      </p:sp>
      <p:sp>
        <p:nvSpPr>
          <p:cNvPr id="2" name="object 2">
            <a:extLst>
              <a:ext uri="{FF2B5EF4-FFF2-40B4-BE49-F238E27FC236}">
                <a16:creationId xmlns:a16="http://schemas.microsoft.com/office/drawing/2014/main" id="{95E46A4D-7C92-3C20-0C54-B582511C5158}"/>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b="1" spc="80" dirty="0"/>
              <a:t>Other Benefits</a:t>
            </a:r>
            <a:endParaRPr b="1" spc="80" dirty="0"/>
          </a:p>
        </p:txBody>
      </p:sp>
      <p:sp>
        <p:nvSpPr>
          <p:cNvPr id="6" name="object 3">
            <a:extLst>
              <a:ext uri="{FF2B5EF4-FFF2-40B4-BE49-F238E27FC236}">
                <a16:creationId xmlns:a16="http://schemas.microsoft.com/office/drawing/2014/main" id="{3B028EC1-A40F-9B93-DB79-34717C86ED49}"/>
              </a:ext>
            </a:extLst>
          </p:cNvPr>
          <p:cNvSpPr/>
          <p:nvPr/>
        </p:nvSpPr>
        <p:spPr>
          <a:xfrm flipH="1" flipV="1">
            <a:off x="6962358" y="9037152"/>
            <a:ext cx="606842" cy="1668948"/>
          </a:xfrm>
          <a:custGeom>
            <a:avLst/>
            <a:gdLst/>
            <a:ahLst/>
            <a:cxnLst/>
            <a:rect l="l" t="t" r="r" b="b"/>
            <a:pathLst>
              <a:path w="2898140" h="7970520">
                <a:moveTo>
                  <a:pt x="2897530" y="0"/>
                </a:moveTo>
                <a:lnTo>
                  <a:pt x="0" y="0"/>
                </a:lnTo>
                <a:lnTo>
                  <a:pt x="0" y="7970064"/>
                </a:lnTo>
                <a:lnTo>
                  <a:pt x="2897530" y="0"/>
                </a:lnTo>
                <a:close/>
              </a:path>
            </a:pathLst>
          </a:custGeom>
          <a:solidFill>
            <a:srgbClr val="81B2D8"/>
          </a:solidFill>
        </p:spPr>
        <p:txBody>
          <a:bodyPr wrap="square" lIns="0" tIns="0" rIns="0" bIns="0" rtlCol="0"/>
          <a:lstStyle/>
          <a:p>
            <a:endParaRPr/>
          </a:p>
        </p:txBody>
      </p:sp>
      <p:sp>
        <p:nvSpPr>
          <p:cNvPr id="4" name="TextBox 3">
            <a:extLst>
              <a:ext uri="{FF2B5EF4-FFF2-40B4-BE49-F238E27FC236}">
                <a16:creationId xmlns:a16="http://schemas.microsoft.com/office/drawing/2014/main" id="{DDC40C04-F06A-77E7-1E4C-D4075D307772}"/>
              </a:ext>
            </a:extLst>
          </p:cNvPr>
          <p:cNvSpPr txBox="1"/>
          <p:nvPr/>
        </p:nvSpPr>
        <p:spPr>
          <a:xfrm>
            <a:off x="811534" y="1592549"/>
            <a:ext cx="6249666" cy="6124754"/>
          </a:xfrm>
          <a:prstGeom prst="rect">
            <a:avLst/>
          </a:prstGeom>
          <a:noFill/>
        </p:spPr>
        <p:txBody>
          <a:bodyPr wrap="square" lIns="0" rIns="0" rtlCol="0">
            <a:spAutoFit/>
          </a:bodyPr>
          <a:lstStyle/>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You will receive more complete recoveries than internal teams or TPAs produce.</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You will save significant time, effort, and cost by letting us do the work.</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You will never write us a check; we take a percentage of “found” value recovered.</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You can be up and running in an hour; we have this down to a science.</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You have everything we need to pursue claims…it is not a lot of work.</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You will see that our Terms of Service are simple, fair and transparent.</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You can stop using us at any time if you are unhappy for any reason.</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You will have a seamless process with respect to internal teams and TPAs.</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Advances against qualified claims can be available to speed up cash flow.</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Claims ACM pursues are not filed as losses with your insurance. No rate impact.</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Your people will love us once they work with us and see the results.</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You can see the progress of every claim in our Tracker portal.</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You can rely on periodic account reviews and timely support as needed.</a:t>
            </a:r>
          </a:p>
          <a:p>
            <a:pPr marL="171450" indent="-171450">
              <a:buClr>
                <a:schemeClr val="tx2">
                  <a:lumMod val="75000"/>
                  <a:lumOff val="25000"/>
                </a:schemeClr>
              </a:buClr>
              <a:buFont typeface="Wingdings" panose="05000000000000000000" pitchFamily="2" charset="2"/>
              <a:buChar char="ü"/>
            </a:pPr>
            <a:endParaRPr lang="en-US" sz="1400" b="1" i="1" dirty="0">
              <a:solidFill>
                <a:schemeClr val="tx1">
                  <a:alpha val="80000"/>
                </a:schemeClr>
              </a:solidFill>
              <a:latin typeface="+mn-lt"/>
            </a:endParaRPr>
          </a:p>
          <a:p>
            <a:pPr marL="171450" indent="-171450">
              <a:buClr>
                <a:schemeClr val="tx2">
                  <a:lumMod val="75000"/>
                  <a:lumOff val="25000"/>
                </a:schemeClr>
              </a:buClr>
              <a:buFont typeface="Wingdings" panose="05000000000000000000" pitchFamily="2" charset="2"/>
              <a:buChar char="ü"/>
            </a:pPr>
            <a:r>
              <a:rPr lang="en-US" sz="1400" b="1" i="1" dirty="0">
                <a:solidFill>
                  <a:schemeClr val="tx1">
                    <a:alpha val="80000"/>
                  </a:schemeClr>
                </a:solidFill>
                <a:latin typeface="+mn-lt"/>
              </a:rPr>
              <a:t>You can count on 28 years of ACM expertise doing this one thing very well.</a:t>
            </a:r>
          </a:p>
          <a:p>
            <a:pPr marL="171450" indent="-171450">
              <a:buClr>
                <a:schemeClr val="accent5">
                  <a:lumMod val="60000"/>
                  <a:lumOff val="40000"/>
                </a:schemeClr>
              </a:buClr>
              <a:buFont typeface="Wingdings" panose="05000000000000000000" pitchFamily="2" charset="2"/>
              <a:buChar char="ü"/>
            </a:pPr>
            <a:endParaRPr lang="en-US" sz="1400" b="1" i="1" dirty="0">
              <a:solidFill>
                <a:schemeClr val="tx1">
                  <a:alpha val="80000"/>
                </a:schemeClr>
              </a:solidFill>
            </a:endParaRPr>
          </a:p>
        </p:txBody>
      </p:sp>
      <p:sp>
        <p:nvSpPr>
          <p:cNvPr id="9" name="TextBox 8">
            <a:extLst>
              <a:ext uri="{FF2B5EF4-FFF2-40B4-BE49-F238E27FC236}">
                <a16:creationId xmlns:a16="http://schemas.microsoft.com/office/drawing/2014/main" id="{66CB1102-53AF-87B8-90FF-1E7A4B75FC74}"/>
              </a:ext>
            </a:extLst>
          </p:cNvPr>
          <p:cNvSpPr txBox="1"/>
          <p:nvPr/>
        </p:nvSpPr>
        <p:spPr>
          <a:xfrm>
            <a:off x="945517" y="8096250"/>
            <a:ext cx="5981700" cy="2385268"/>
          </a:xfrm>
          <a:prstGeom prst="rect">
            <a:avLst/>
          </a:prstGeom>
          <a:noFill/>
        </p:spPr>
        <p:txBody>
          <a:bodyPr wrap="square" rtlCol="0">
            <a:spAutoFit/>
          </a:bodyPr>
          <a:lstStyle/>
          <a:p>
            <a:pPr>
              <a:spcAft>
                <a:spcPts val="600"/>
              </a:spcAft>
            </a:pPr>
            <a:r>
              <a:rPr lang="en-US" sz="1200" b="1" dirty="0">
                <a:latin typeface="Arial" panose="020B0604020202020204" pitchFamily="34" charset="0"/>
                <a:cs typeface="Arial" panose="020B0604020202020204" pitchFamily="34" charset="0"/>
              </a:rPr>
              <a:t>“</a:t>
            </a:r>
            <a:r>
              <a:rPr lang="en-US" sz="1200" dirty="0">
                <a:effectLst/>
                <a:latin typeface="Arial" panose="020B0604020202020204" pitchFamily="34" charset="0"/>
                <a:cs typeface="Arial" panose="020B0604020202020204" pitchFamily="34" charset="0"/>
              </a:rPr>
              <a:t>I work regularly with ACM on a variety of vehicles. The process is straight forward, easy to understand, and implement. Everyone there is always willing to help with questions and support when needed. It is a pleasure to do business with ACM.</a:t>
            </a:r>
            <a:r>
              <a:rPr lang="en-US" sz="1200" b="1" dirty="0">
                <a:latin typeface="Arial" panose="020B0604020202020204" pitchFamily="34" charset="0"/>
                <a:cs typeface="Arial" panose="020B0604020202020204" pitchFamily="34" charset="0"/>
              </a:rPr>
              <a:t>”</a:t>
            </a:r>
            <a:br>
              <a:rPr lang="en-US" sz="1100" b="1"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Guy Cunningham, Penske Automotive Group</a:t>
            </a:r>
            <a:br>
              <a:rPr lang="en-US" sz="1400" b="1" dirty="0">
                <a:latin typeface="Arial" panose="020B0604020202020204" pitchFamily="34" charset="0"/>
                <a:cs typeface="Arial" panose="020B0604020202020204" pitchFamily="34" charset="0"/>
              </a:rPr>
            </a:br>
            <a:endParaRPr lang="en-US" sz="1400" b="1" dirty="0">
              <a:latin typeface="Arial" panose="020B0604020202020204" pitchFamily="34" charset="0"/>
              <a:cs typeface="Arial" panose="020B0604020202020204" pitchFamily="34" charset="0"/>
            </a:endParaRPr>
          </a:p>
          <a:p>
            <a:pPr algn="l">
              <a:spcAft>
                <a:spcPts val="600"/>
              </a:spcAft>
            </a:pPr>
            <a:r>
              <a:rPr lang="en-US" sz="1200" dirty="0">
                <a:latin typeface="Arial" panose="020B0604020202020204" pitchFamily="34" charset="0"/>
                <a:cs typeface="Arial" panose="020B0604020202020204" pitchFamily="34" charset="0"/>
              </a:rPr>
              <a:t>“ACM has always displayed high level of attention to details, efficiency and professionalism in handling our account. What makes ACM stand out from our TPA is how efficient you guys are when it comes to communication. Whether it’s phone call or email, we can always count on ACM to respond with details and on time.”</a:t>
            </a:r>
          </a:p>
          <a:p>
            <a:pPr algn="l">
              <a:spcAft>
                <a:spcPts val="600"/>
              </a:spcAft>
            </a:pPr>
            <a:r>
              <a:rPr lang="en-US" sz="1200" b="1" dirty="0">
                <a:latin typeface="Arial" panose="020B0604020202020204" pitchFamily="34" charset="0"/>
                <a:cs typeface="Arial" panose="020B0604020202020204" pitchFamily="34" charset="0"/>
              </a:rPr>
              <a:t>	 		  Victoria </a:t>
            </a:r>
            <a:r>
              <a:rPr lang="en-US" sz="1200" b="1" dirty="0" err="1">
                <a:latin typeface="Arial" panose="020B0604020202020204" pitchFamily="34" charset="0"/>
                <a:cs typeface="Arial" panose="020B0604020202020204" pitchFamily="34" charset="0"/>
              </a:rPr>
              <a:t>Mamkwe</a:t>
            </a:r>
            <a:r>
              <a:rPr lang="en-US" sz="1200" b="1" dirty="0">
                <a:latin typeface="Arial" panose="020B0604020202020204" pitchFamily="34" charset="0"/>
                <a:cs typeface="Arial" panose="020B0604020202020204" pitchFamily="34" charset="0"/>
              </a:rPr>
              <a:t>, Friedkin Group, Inc.</a:t>
            </a:r>
          </a:p>
          <a:p>
            <a:pPr algn="r">
              <a:spcAft>
                <a:spcPts val="600"/>
              </a:spcAft>
            </a:pPr>
            <a:endParaRPr lang="en-US" sz="1200" b="1" dirty="0">
              <a:latin typeface="+mj-lt"/>
            </a:endParaRPr>
          </a:p>
        </p:txBody>
      </p:sp>
      <p:cxnSp>
        <p:nvCxnSpPr>
          <p:cNvPr id="5" name="Straight Connector 4">
            <a:extLst>
              <a:ext uri="{FF2B5EF4-FFF2-40B4-BE49-F238E27FC236}">
                <a16:creationId xmlns:a16="http://schemas.microsoft.com/office/drawing/2014/main" id="{4BB02AAF-E29D-6187-BEE4-8F7C43363D33}"/>
              </a:ext>
            </a:extLst>
          </p:cNvPr>
          <p:cNvCxnSpPr/>
          <p:nvPr/>
        </p:nvCxnSpPr>
        <p:spPr>
          <a:xfrm>
            <a:off x="811534" y="7717303"/>
            <a:ext cx="61508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605452"/>
      </p:ext>
    </p:extLst>
  </p:cSld>
  <p:clrMapOvr>
    <a:masterClrMapping/>
  </p:clrMapOvr>
</p:sld>
</file>

<file path=ppt/theme/theme1.xml><?xml version="1.0" encoding="utf-8"?>
<a:theme xmlns:a="http://schemas.openxmlformats.org/drawingml/2006/main" name="Office Theme">
  <a:themeElements>
    <a:clrScheme name="ACM 1">
      <a:dk1>
        <a:srgbClr val="000000"/>
      </a:dk1>
      <a:lt1>
        <a:srgbClr val="FFFFFF"/>
      </a:lt1>
      <a:dk2>
        <a:srgbClr val="0E2841"/>
      </a:dk2>
      <a:lt2>
        <a:srgbClr val="E8E8E8"/>
      </a:lt2>
      <a:accent1>
        <a:srgbClr val="435977"/>
      </a:accent1>
      <a:accent2>
        <a:srgbClr val="8ACCE8"/>
      </a:accent2>
      <a:accent3>
        <a:srgbClr val="B0B0B0"/>
      </a:accent3>
      <a:accent4>
        <a:srgbClr val="F6D027"/>
      </a:accent4>
      <a:accent5>
        <a:srgbClr val="F06954"/>
      </a:accent5>
      <a:accent6>
        <a:srgbClr val="316A41"/>
      </a:accent6>
      <a:hlink>
        <a:srgbClr val="8ACBE7"/>
      </a:hlink>
      <a:folHlink>
        <a:srgbClr val="6565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55d28e8-ada0-4ef2-ba5d-36534d9c042f">
      <Terms xmlns="http://schemas.microsoft.com/office/infopath/2007/PartnerControls"/>
    </lcf76f155ced4ddcb4097134ff3c332f>
    <TaxCatchAll xmlns="fc55a895-c0e0-40dd-95fb-eb58e1d5264f" xsi:nil="true"/>
    <date xmlns="355d28e8-ada0-4ef2-ba5d-36534d9c04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DD987C217D2C46838750B59B8E309F" ma:contentTypeVersion="19" ma:contentTypeDescription="Create a new document." ma:contentTypeScope="" ma:versionID="598d679750180d7f37a059534feb2f55">
  <xsd:schema xmlns:xsd="http://www.w3.org/2001/XMLSchema" xmlns:xs="http://www.w3.org/2001/XMLSchema" xmlns:p="http://schemas.microsoft.com/office/2006/metadata/properties" xmlns:ns2="355d28e8-ada0-4ef2-ba5d-36534d9c042f" xmlns:ns3="fc55a895-c0e0-40dd-95fb-eb58e1d5264f" targetNamespace="http://schemas.microsoft.com/office/2006/metadata/properties" ma:root="true" ma:fieldsID="09c0db2cebde349a98c39c834812af7f" ns2:_="" ns3:_="">
    <xsd:import namespace="355d28e8-ada0-4ef2-ba5d-36534d9c042f"/>
    <xsd:import namespace="fc55a895-c0e0-40dd-95fb-eb58e1d5264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5d28e8-ada0-4ef2-ba5d-36534d9c04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625064-cfa2-42b0-9db3-205d9127ee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 ma:index="26"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c55a895-c0e0-40dd-95fb-eb58e1d526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9e99762-a67d-4483-a8af-288e4b45faec}" ma:internalName="TaxCatchAll" ma:showField="CatchAllData" ma:web="fc55a895-c0e0-40dd-95fb-eb58e1d526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6711DA-A593-454F-9FF9-34CCC62E4533}">
  <ds:schemaRefs>
    <ds:schemaRef ds:uri="http://schemas.microsoft.com/office/2006/metadata/properties"/>
    <ds:schemaRef ds:uri="http://schemas.microsoft.com/office/infopath/2007/PartnerControls"/>
    <ds:schemaRef ds:uri="355d28e8-ada0-4ef2-ba5d-36534d9c042f"/>
    <ds:schemaRef ds:uri="fc55a895-c0e0-40dd-95fb-eb58e1d5264f"/>
  </ds:schemaRefs>
</ds:datastoreItem>
</file>

<file path=customXml/itemProps2.xml><?xml version="1.0" encoding="utf-8"?>
<ds:datastoreItem xmlns:ds="http://schemas.openxmlformats.org/officeDocument/2006/customXml" ds:itemID="{C3254530-BA2C-4D6A-BE8A-95CBCA9A7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5d28e8-ada0-4ef2-ba5d-36534d9c042f"/>
    <ds:schemaRef ds:uri="fc55a895-c0e0-40dd-95fb-eb58e1d526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BF8516-50B4-47D7-86E2-20779DF794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7579</TotalTime>
  <Words>1045</Words>
  <Application>Microsoft Office PowerPoint</Application>
  <PresentationFormat>Custom</PresentationFormat>
  <Paragraphs>108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Verdana</vt:lpstr>
      <vt:lpstr>Wingdings</vt:lpstr>
      <vt:lpstr>Office Theme</vt:lpstr>
      <vt:lpstr>PowerPoint Presentation</vt:lpstr>
      <vt:lpstr>How We Help</vt:lpstr>
      <vt:lpstr>Client Results</vt:lpstr>
      <vt:lpstr>Results</vt:lpstr>
      <vt:lpstr>Clients Include:</vt:lpstr>
      <vt:lpstr>Other Benefits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ACM Proposal Eagle Cty Paramedics</dc:title>
  <dc:creator>Melissa Wilder</dc:creator>
  <cp:keywords>DAE6s8A452Y,BACXOlLJYD4</cp:keywords>
  <cp:lastModifiedBy>Melissa Wilder</cp:lastModifiedBy>
  <cp:revision>12</cp:revision>
  <dcterms:created xsi:type="dcterms:W3CDTF">2024-12-23T04:16:56Z</dcterms:created>
  <dcterms:modified xsi:type="dcterms:W3CDTF">2025-04-07T13:27:12Z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0x0101002BDD987C217D2C46838750B59B8E309F</vt:lpwstr>
  </property>
  <property fmtid="{D5CDD505-2E9C-101B-9397-08002B2CF9AE}" pid="3" name="Created">
    <vt:filetime>2024-10-01T00:00:00Z</vt:filetime>
  </property>
  <property fmtid="{D5CDD505-2E9C-101B-9397-08002B2CF9AE}" pid="4" name="Creator">
    <vt:lpwstr>Acrobat PDFMaker 24 for Word</vt:lpwstr>
  </property>
  <property fmtid="{D5CDD505-2E9C-101B-9397-08002B2CF9AE}" pid="5" name="GrammarlyDocumentId">
    <vt:lpwstr>432c084cbf3f8e80d06cbb235a4124c0a55a1f098e244a5a8ecb22ff233473d0</vt:lpwstr>
  </property>
  <property fmtid="{D5CDD505-2E9C-101B-9397-08002B2CF9AE}" pid="6" name="LastSaved">
    <vt:filetime>2024-12-23T00:00:00Z</vt:filetime>
  </property>
  <property fmtid="{D5CDD505-2E9C-101B-9397-08002B2CF9AE}" pid="7" name="MediaServiceImageTags">
    <vt:lpwstr/>
  </property>
  <property fmtid="{D5CDD505-2E9C-101B-9397-08002B2CF9AE}" pid="8" name="Producer">
    <vt:lpwstr>Adobe PDF Library 24.3.144</vt:lpwstr>
  </property>
  <property fmtid="{D5CDD505-2E9C-101B-9397-08002B2CF9AE}" pid="9" name="SourceModified">
    <vt:lpwstr/>
  </property>
</Properties>
</file>