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706100" cx="7569200"/>
  <p:notesSz cx="7569200" cy="10706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1" roundtripDataSignature="AMtx7mjlNkCAq54ePE0/s3txoAVlqGPX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1775" y="802950"/>
            <a:ext cx="5046375" cy="40147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6900" y="5085375"/>
            <a:ext cx="6055350" cy="48177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756900" y="5085375"/>
            <a:ext cx="6055350" cy="48177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261775" y="802950"/>
            <a:ext cx="5046375" cy="4014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756900" y="5085375"/>
            <a:ext cx="6055350" cy="48177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notes"/>
          <p:cNvSpPr/>
          <p:nvPr>
            <p:ph idx="2" type="sldImg"/>
          </p:nvPr>
        </p:nvSpPr>
        <p:spPr>
          <a:xfrm>
            <a:off x="1261775" y="802950"/>
            <a:ext cx="5046375" cy="4014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756900" y="5085375"/>
            <a:ext cx="6055350" cy="48177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1261775" y="802950"/>
            <a:ext cx="5046375" cy="4014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756900" y="5085375"/>
            <a:ext cx="6055350" cy="48177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notes"/>
          <p:cNvSpPr/>
          <p:nvPr>
            <p:ph idx="2" type="sldImg"/>
          </p:nvPr>
        </p:nvSpPr>
        <p:spPr>
          <a:xfrm>
            <a:off x="1261775" y="802950"/>
            <a:ext cx="5046375" cy="4014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756900" y="5085375"/>
            <a:ext cx="6055350" cy="48177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261775" y="802950"/>
            <a:ext cx="5046375" cy="4014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7"/>
          <p:cNvSpPr txBox="1"/>
          <p:nvPr>
            <p:ph idx="11" type="ftr"/>
          </p:nvPr>
        </p:nvSpPr>
        <p:spPr>
          <a:xfrm>
            <a:off x="2573528" y="9956673"/>
            <a:ext cx="2422144" cy="5353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0" type="dt"/>
          </p:nvPr>
        </p:nvSpPr>
        <p:spPr>
          <a:xfrm>
            <a:off x="378460" y="9956673"/>
            <a:ext cx="1740916" cy="535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7"/>
          <p:cNvSpPr txBox="1"/>
          <p:nvPr>
            <p:ph idx="12" type="sldNum"/>
          </p:nvPr>
        </p:nvSpPr>
        <p:spPr>
          <a:xfrm>
            <a:off x="5449824" y="9956673"/>
            <a:ext cx="1740916" cy="53530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8"/>
          <p:cNvSpPr txBox="1"/>
          <p:nvPr>
            <p:ph type="title"/>
          </p:nvPr>
        </p:nvSpPr>
        <p:spPr>
          <a:xfrm>
            <a:off x="784351" y="590805"/>
            <a:ext cx="4821555" cy="7569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body"/>
          </p:nvPr>
        </p:nvSpPr>
        <p:spPr>
          <a:xfrm>
            <a:off x="977900" y="2497327"/>
            <a:ext cx="5580380" cy="2531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8"/>
          <p:cNvSpPr txBox="1"/>
          <p:nvPr>
            <p:ph idx="11" type="ftr"/>
          </p:nvPr>
        </p:nvSpPr>
        <p:spPr>
          <a:xfrm>
            <a:off x="2573528" y="9956673"/>
            <a:ext cx="2422144" cy="5353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0" type="dt"/>
          </p:nvPr>
        </p:nvSpPr>
        <p:spPr>
          <a:xfrm>
            <a:off x="378460" y="9956673"/>
            <a:ext cx="1740916" cy="535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8"/>
          <p:cNvSpPr txBox="1"/>
          <p:nvPr>
            <p:ph idx="12" type="sldNum"/>
          </p:nvPr>
        </p:nvSpPr>
        <p:spPr>
          <a:xfrm>
            <a:off x="5449824" y="9956673"/>
            <a:ext cx="1740916" cy="53530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1" name="Shape 21"/>
        <p:cNvGrpSpPr/>
        <p:nvPr/>
      </p:nvGrpSpPr>
      <p:grpSpPr>
        <a:xfrm>
          <a:off x="0" y="0"/>
          <a:ext cx="0" cy="0"/>
          <a:chOff x="0" y="0"/>
          <a:chExt cx="0" cy="0"/>
        </a:xfrm>
      </p:grpSpPr>
      <p:sp>
        <p:nvSpPr>
          <p:cNvPr id="22" name="Google Shape;22;p9"/>
          <p:cNvSpPr txBox="1"/>
          <p:nvPr>
            <p:ph type="title"/>
          </p:nvPr>
        </p:nvSpPr>
        <p:spPr>
          <a:xfrm>
            <a:off x="784351" y="590805"/>
            <a:ext cx="4821555" cy="7569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body"/>
          </p:nvPr>
        </p:nvSpPr>
        <p:spPr>
          <a:xfrm>
            <a:off x="378460" y="2462403"/>
            <a:ext cx="3292602" cy="7066026"/>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9"/>
          <p:cNvSpPr txBox="1"/>
          <p:nvPr>
            <p:ph idx="2" type="body"/>
          </p:nvPr>
        </p:nvSpPr>
        <p:spPr>
          <a:xfrm>
            <a:off x="3898138" y="2462403"/>
            <a:ext cx="3292602" cy="7066026"/>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9"/>
          <p:cNvSpPr txBox="1"/>
          <p:nvPr>
            <p:ph idx="11" type="ftr"/>
          </p:nvPr>
        </p:nvSpPr>
        <p:spPr>
          <a:xfrm>
            <a:off x="2573528" y="9956673"/>
            <a:ext cx="2422144" cy="5353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9"/>
          <p:cNvSpPr txBox="1"/>
          <p:nvPr>
            <p:ph idx="10" type="dt"/>
          </p:nvPr>
        </p:nvSpPr>
        <p:spPr>
          <a:xfrm>
            <a:off x="378460" y="9956673"/>
            <a:ext cx="1740916" cy="535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9"/>
          <p:cNvSpPr txBox="1"/>
          <p:nvPr>
            <p:ph idx="12" type="sldNum"/>
          </p:nvPr>
        </p:nvSpPr>
        <p:spPr>
          <a:xfrm>
            <a:off x="5449824" y="9956673"/>
            <a:ext cx="1740916" cy="53530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8" name="Shape 28"/>
        <p:cNvGrpSpPr/>
        <p:nvPr/>
      </p:nvGrpSpPr>
      <p:grpSpPr>
        <a:xfrm>
          <a:off x="0" y="0"/>
          <a:ext cx="0" cy="0"/>
          <a:chOff x="0" y="0"/>
          <a:chExt cx="0" cy="0"/>
        </a:xfrm>
      </p:grpSpPr>
      <p:sp>
        <p:nvSpPr>
          <p:cNvPr id="29" name="Google Shape;29;p10"/>
          <p:cNvSpPr txBox="1"/>
          <p:nvPr>
            <p:ph type="title"/>
          </p:nvPr>
        </p:nvSpPr>
        <p:spPr>
          <a:xfrm>
            <a:off x="784351" y="590805"/>
            <a:ext cx="4821555" cy="7569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0"/>
          <p:cNvSpPr txBox="1"/>
          <p:nvPr>
            <p:ph idx="11" type="ftr"/>
          </p:nvPr>
        </p:nvSpPr>
        <p:spPr>
          <a:xfrm>
            <a:off x="2573528" y="9956673"/>
            <a:ext cx="2422144" cy="5353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0" type="dt"/>
          </p:nvPr>
        </p:nvSpPr>
        <p:spPr>
          <a:xfrm>
            <a:off x="378460" y="9956673"/>
            <a:ext cx="1740916" cy="535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0"/>
          <p:cNvSpPr txBox="1"/>
          <p:nvPr>
            <p:ph idx="12" type="sldNum"/>
          </p:nvPr>
        </p:nvSpPr>
        <p:spPr>
          <a:xfrm>
            <a:off x="5449824" y="9956673"/>
            <a:ext cx="1740916" cy="53530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 name="Shape 33"/>
        <p:cNvGrpSpPr/>
        <p:nvPr/>
      </p:nvGrpSpPr>
      <p:grpSpPr>
        <a:xfrm>
          <a:off x="0" y="0"/>
          <a:ext cx="0" cy="0"/>
          <a:chOff x="0" y="0"/>
          <a:chExt cx="0" cy="0"/>
        </a:xfrm>
      </p:grpSpPr>
      <p:sp>
        <p:nvSpPr>
          <p:cNvPr id="34" name="Google Shape;34;p11"/>
          <p:cNvSpPr txBox="1"/>
          <p:nvPr>
            <p:ph type="ctrTitle"/>
          </p:nvPr>
        </p:nvSpPr>
        <p:spPr>
          <a:xfrm>
            <a:off x="567690" y="3318891"/>
            <a:ext cx="6433820" cy="73866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
          <p:cNvSpPr txBox="1"/>
          <p:nvPr>
            <p:ph idx="1" type="subTitle"/>
          </p:nvPr>
        </p:nvSpPr>
        <p:spPr>
          <a:xfrm>
            <a:off x="1135380" y="5995416"/>
            <a:ext cx="5298440" cy="26765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1"/>
          <p:cNvSpPr txBox="1"/>
          <p:nvPr>
            <p:ph idx="11" type="ftr"/>
          </p:nvPr>
        </p:nvSpPr>
        <p:spPr>
          <a:xfrm>
            <a:off x="2573528" y="9956673"/>
            <a:ext cx="2422144" cy="5353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1"/>
          <p:cNvSpPr txBox="1"/>
          <p:nvPr>
            <p:ph idx="10" type="dt"/>
          </p:nvPr>
        </p:nvSpPr>
        <p:spPr>
          <a:xfrm>
            <a:off x="378460" y="9956673"/>
            <a:ext cx="1740916" cy="535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2" type="sldNum"/>
          </p:nvPr>
        </p:nvSpPr>
        <p:spPr>
          <a:xfrm>
            <a:off x="5449824" y="9956673"/>
            <a:ext cx="1740916" cy="53530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784351" y="590805"/>
            <a:ext cx="4821555" cy="7569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48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977900" y="2497327"/>
            <a:ext cx="5580380" cy="2531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6"/>
          <p:cNvSpPr txBox="1"/>
          <p:nvPr>
            <p:ph idx="11" type="ftr"/>
          </p:nvPr>
        </p:nvSpPr>
        <p:spPr>
          <a:xfrm>
            <a:off x="2573528" y="9956673"/>
            <a:ext cx="2422144" cy="5353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6"/>
          <p:cNvSpPr txBox="1"/>
          <p:nvPr>
            <p:ph idx="10" type="dt"/>
          </p:nvPr>
        </p:nvSpPr>
        <p:spPr>
          <a:xfrm>
            <a:off x="378460" y="9956673"/>
            <a:ext cx="1740916" cy="535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6"/>
          <p:cNvSpPr txBox="1"/>
          <p:nvPr>
            <p:ph idx="12" type="sldNum"/>
          </p:nvPr>
        </p:nvSpPr>
        <p:spPr>
          <a:xfrm>
            <a:off x="5449824" y="9956673"/>
            <a:ext cx="1740916" cy="535305"/>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brunson@altclaim.com" TargetMode="External"/><Relationship Id="rId4" Type="http://schemas.openxmlformats.org/officeDocument/2006/relationships/hyperlink" Target="mailto:amanda.tierney@gcinc.com" TargetMode="External"/><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3.jpg"/><Relationship Id="rId11" Type="http://schemas.openxmlformats.org/officeDocument/2006/relationships/image" Target="../media/image24.png"/><Relationship Id="rId10" Type="http://schemas.openxmlformats.org/officeDocument/2006/relationships/image" Target="../media/image29.jpg"/><Relationship Id="rId9"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9.jpg"/><Relationship Id="rId7" Type="http://schemas.openxmlformats.org/officeDocument/2006/relationships/image" Target="../media/image26.png"/><Relationship Id="rId8"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20" Type="http://schemas.openxmlformats.org/officeDocument/2006/relationships/image" Target="../media/image32.jpg"/><Relationship Id="rId11" Type="http://schemas.openxmlformats.org/officeDocument/2006/relationships/image" Target="../media/image10.png"/><Relationship Id="rId22" Type="http://schemas.openxmlformats.org/officeDocument/2006/relationships/image" Target="../media/image31.png"/><Relationship Id="rId10" Type="http://schemas.openxmlformats.org/officeDocument/2006/relationships/image" Target="../media/image21.png"/><Relationship Id="rId21" Type="http://schemas.openxmlformats.org/officeDocument/2006/relationships/image" Target="../media/image17.png"/><Relationship Id="rId13" Type="http://schemas.openxmlformats.org/officeDocument/2006/relationships/image" Target="../media/image15.jpg"/><Relationship Id="rId24" Type="http://schemas.openxmlformats.org/officeDocument/2006/relationships/image" Target="../media/image30.png"/><Relationship Id="rId12" Type="http://schemas.openxmlformats.org/officeDocument/2006/relationships/image" Target="../media/image12.png"/><Relationship Id="rId23" Type="http://schemas.openxmlformats.org/officeDocument/2006/relationships/image" Target="../media/image20.jp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1.jpg"/><Relationship Id="rId9" Type="http://schemas.openxmlformats.org/officeDocument/2006/relationships/image" Target="../media/image25.png"/><Relationship Id="rId15" Type="http://schemas.openxmlformats.org/officeDocument/2006/relationships/image" Target="../media/image23.png"/><Relationship Id="rId14" Type="http://schemas.openxmlformats.org/officeDocument/2006/relationships/image" Target="../media/image8.jpg"/><Relationship Id="rId17" Type="http://schemas.openxmlformats.org/officeDocument/2006/relationships/image" Target="../media/image14.jpg"/><Relationship Id="rId16" Type="http://schemas.openxmlformats.org/officeDocument/2006/relationships/image" Target="../media/image22.png"/><Relationship Id="rId5" Type="http://schemas.openxmlformats.org/officeDocument/2006/relationships/image" Target="../media/image3.jpg"/><Relationship Id="rId19" Type="http://schemas.openxmlformats.org/officeDocument/2006/relationships/image" Target="../media/image28.png"/><Relationship Id="rId6" Type="http://schemas.openxmlformats.org/officeDocument/2006/relationships/image" Target="../media/image19.png"/><Relationship Id="rId18" Type="http://schemas.openxmlformats.org/officeDocument/2006/relationships/image" Target="../media/image27.jpg"/><Relationship Id="rId7" Type="http://schemas.openxmlformats.org/officeDocument/2006/relationships/image" Target="../media/image33.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p1"/>
          <p:cNvSpPr txBox="1"/>
          <p:nvPr/>
        </p:nvSpPr>
        <p:spPr>
          <a:xfrm>
            <a:off x="4019550" y="9012428"/>
            <a:ext cx="1303020"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EF0707"/>
                </a:solidFill>
                <a:latin typeface="Arial"/>
                <a:ea typeface="Arial"/>
                <a:cs typeface="Arial"/>
                <a:sym typeface="Arial"/>
              </a:rPr>
              <a:t>P r e p a r e d B y :</a:t>
            </a:r>
            <a:endParaRPr sz="1200">
              <a:latin typeface="Arial"/>
              <a:ea typeface="Arial"/>
              <a:cs typeface="Arial"/>
              <a:sym typeface="Arial"/>
            </a:endParaRPr>
          </a:p>
        </p:txBody>
      </p:sp>
      <p:sp>
        <p:nvSpPr>
          <p:cNvPr id="44" name="Google Shape;44;p1"/>
          <p:cNvSpPr txBox="1"/>
          <p:nvPr/>
        </p:nvSpPr>
        <p:spPr>
          <a:xfrm>
            <a:off x="4024629" y="9366064"/>
            <a:ext cx="2647950" cy="689932"/>
          </a:xfrm>
          <a:prstGeom prst="rect">
            <a:avLst/>
          </a:prstGeom>
          <a:noFill/>
          <a:ln>
            <a:noFill/>
          </a:ln>
        </p:spPr>
        <p:txBody>
          <a:bodyPr anchorCtr="0" anchor="t" bIns="0" lIns="0" spcFirstLastPara="1" rIns="0" wrap="square" tIns="12700">
            <a:spAutoFit/>
          </a:bodyPr>
          <a:lstStyle/>
          <a:p>
            <a:pPr indent="0" lvl="0" marL="0" marR="6985" rtl="0" algn="l">
              <a:lnSpc>
                <a:spcPct val="100000"/>
              </a:lnSpc>
              <a:spcBef>
                <a:spcPts val="0"/>
              </a:spcBef>
              <a:spcAft>
                <a:spcPts val="0"/>
              </a:spcAft>
              <a:buNone/>
            </a:pPr>
            <a:r>
              <a:rPr lang="en-US" sz="1100">
                <a:latin typeface="Arial"/>
                <a:ea typeface="Arial"/>
                <a:cs typeface="Arial"/>
                <a:sym typeface="Arial"/>
              </a:rPr>
              <a:t>Elise Brunson</a:t>
            </a:r>
            <a:endParaRPr sz="1100">
              <a:latin typeface="Arial"/>
              <a:ea typeface="Arial"/>
              <a:cs typeface="Arial"/>
              <a:sym typeface="Arial"/>
            </a:endParaRPr>
          </a:p>
          <a:p>
            <a:pPr indent="0" lvl="0" marL="0" marR="5080" rtl="0" algn="l">
              <a:lnSpc>
                <a:spcPct val="100000"/>
              </a:lnSpc>
              <a:spcBef>
                <a:spcPts val="25"/>
              </a:spcBef>
              <a:spcAft>
                <a:spcPts val="0"/>
              </a:spcAft>
              <a:buNone/>
            </a:pPr>
            <a:r>
              <a:rPr lang="en-US" sz="1100">
                <a:latin typeface="Arial"/>
                <a:ea typeface="Arial"/>
                <a:cs typeface="Arial"/>
                <a:sym typeface="Arial"/>
              </a:rPr>
              <a:t>Alternative Claims Management</a:t>
            </a:r>
            <a:br>
              <a:rPr lang="en-US" sz="1100">
                <a:latin typeface="Arial"/>
                <a:ea typeface="Arial"/>
                <a:cs typeface="Arial"/>
                <a:sym typeface="Arial"/>
              </a:rPr>
            </a:br>
            <a:r>
              <a:rPr lang="en-US" sz="1100">
                <a:latin typeface="Arial"/>
                <a:ea typeface="Arial"/>
                <a:cs typeface="Arial"/>
                <a:sym typeface="Arial"/>
              </a:rPr>
              <a:t>San Antonio, TX</a:t>
            </a:r>
            <a:br>
              <a:rPr lang="en-US" sz="1100">
                <a:latin typeface="Arial"/>
                <a:ea typeface="Arial"/>
                <a:cs typeface="Arial"/>
                <a:sym typeface="Arial"/>
              </a:rPr>
            </a:br>
            <a:r>
              <a:rPr lang="en-US" sz="1100">
                <a:latin typeface="Arial"/>
                <a:ea typeface="Arial"/>
                <a:cs typeface="Arial"/>
                <a:sym typeface="Arial"/>
              </a:rPr>
              <a:t> </a:t>
            </a:r>
            <a:r>
              <a:rPr lang="en-US" sz="1100" u="sng">
                <a:solidFill>
                  <a:srgbClr val="0000FF"/>
                </a:solidFill>
                <a:latin typeface="Arial"/>
                <a:ea typeface="Arial"/>
                <a:cs typeface="Arial"/>
                <a:sym typeface="Arial"/>
                <a:hlinkClick r:id="rId3">
                  <a:extLst>
                    <a:ext uri="{A12FA001-AC4F-418D-AE19-62706E023703}">
                      <ahyp:hlinkClr val="tx"/>
                    </a:ext>
                  </a:extLst>
                </a:hlinkClick>
              </a:rPr>
              <a:t>ebrunson@altclaim.com</a:t>
            </a:r>
            <a:endParaRPr sz="1100">
              <a:latin typeface="Arial"/>
              <a:ea typeface="Arial"/>
              <a:cs typeface="Arial"/>
              <a:sym typeface="Arial"/>
            </a:endParaRPr>
          </a:p>
        </p:txBody>
      </p:sp>
      <p:sp>
        <p:nvSpPr>
          <p:cNvPr id="45" name="Google Shape;45;p1"/>
          <p:cNvSpPr txBox="1"/>
          <p:nvPr/>
        </p:nvSpPr>
        <p:spPr>
          <a:xfrm>
            <a:off x="1206500" y="9021571"/>
            <a:ext cx="1377950"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EF0707"/>
                </a:solidFill>
                <a:latin typeface="Arial"/>
                <a:ea typeface="Arial"/>
                <a:cs typeface="Arial"/>
                <a:sym typeface="Arial"/>
              </a:rPr>
              <a:t>P r e p a r e d F o r :</a:t>
            </a:r>
            <a:endParaRPr sz="1200">
              <a:latin typeface="Arial"/>
              <a:ea typeface="Arial"/>
              <a:cs typeface="Arial"/>
              <a:sym typeface="Arial"/>
            </a:endParaRPr>
          </a:p>
        </p:txBody>
      </p:sp>
      <p:sp>
        <p:nvSpPr>
          <p:cNvPr id="46" name="Google Shape;46;p1"/>
          <p:cNvSpPr txBox="1"/>
          <p:nvPr/>
        </p:nvSpPr>
        <p:spPr>
          <a:xfrm>
            <a:off x="1206500" y="9375140"/>
            <a:ext cx="1974214" cy="704215"/>
          </a:xfrm>
          <a:prstGeom prst="rect">
            <a:avLst/>
          </a:prstGeom>
          <a:noFill/>
          <a:ln>
            <a:noFill/>
          </a:ln>
        </p:spPr>
        <p:txBody>
          <a:bodyPr anchorCtr="0" anchor="t" bIns="0" lIns="0" spcFirstLastPara="1" rIns="0" wrap="square" tIns="10775">
            <a:spAutoFit/>
          </a:bodyPr>
          <a:lstStyle/>
          <a:p>
            <a:pPr indent="0" lvl="0" marL="12700" marR="324485" rtl="0" algn="l">
              <a:lnSpc>
                <a:spcPct val="101299"/>
              </a:lnSpc>
              <a:spcBef>
                <a:spcPts val="0"/>
              </a:spcBef>
              <a:spcAft>
                <a:spcPts val="0"/>
              </a:spcAft>
              <a:buNone/>
            </a:pPr>
            <a:r>
              <a:rPr lang="en-US" sz="1100">
                <a:latin typeface="Arial"/>
                <a:ea typeface="Arial"/>
                <a:cs typeface="Arial"/>
                <a:sym typeface="Arial"/>
              </a:rPr>
              <a:t>Amanda Tierney Granite Construction Watsonville, CA</a:t>
            </a:r>
            <a:endParaRPr sz="1100">
              <a:latin typeface="Arial"/>
              <a:ea typeface="Arial"/>
              <a:cs typeface="Arial"/>
              <a:sym typeface="Arial"/>
            </a:endParaRPr>
          </a:p>
          <a:p>
            <a:pPr indent="0" lvl="0" marL="12700" rtl="0" algn="l">
              <a:lnSpc>
                <a:spcPct val="100000"/>
              </a:lnSpc>
              <a:spcBef>
                <a:spcPts val="25"/>
              </a:spcBef>
              <a:spcAft>
                <a:spcPts val="0"/>
              </a:spcAft>
              <a:buNone/>
            </a:pPr>
            <a:r>
              <a:rPr lang="en-US" sz="1100" u="sng">
                <a:solidFill>
                  <a:srgbClr val="0000FF"/>
                </a:solidFill>
                <a:latin typeface="Arial"/>
                <a:ea typeface="Arial"/>
                <a:cs typeface="Arial"/>
                <a:sym typeface="Arial"/>
                <a:hlinkClick r:id="rId4">
                  <a:extLst>
                    <a:ext uri="{A12FA001-AC4F-418D-AE19-62706E023703}">
                      <ahyp:hlinkClr val="tx"/>
                    </a:ext>
                  </a:extLst>
                </a:hlinkClick>
              </a:rPr>
              <a:t>amanda.tierney@gcinc.com</a:t>
            </a:r>
            <a:endParaRPr sz="1100">
              <a:latin typeface="Arial"/>
              <a:ea typeface="Arial"/>
              <a:cs typeface="Arial"/>
              <a:sym typeface="Arial"/>
            </a:endParaRPr>
          </a:p>
        </p:txBody>
      </p:sp>
      <p:pic>
        <p:nvPicPr>
          <p:cNvPr id="47" name="Google Shape;47;p1"/>
          <p:cNvPicPr preferRelativeResize="0"/>
          <p:nvPr/>
        </p:nvPicPr>
        <p:blipFill rotWithShape="1">
          <a:blip r:embed="rId5">
            <a:alphaModFix/>
          </a:blip>
          <a:srcRect b="0" l="0" r="0" t="0"/>
          <a:stretch/>
        </p:blipFill>
        <p:spPr>
          <a:xfrm>
            <a:off x="2910839" y="4629072"/>
            <a:ext cx="2227581" cy="1524585"/>
          </a:xfrm>
          <a:prstGeom prst="rect">
            <a:avLst/>
          </a:prstGeom>
          <a:noFill/>
          <a:ln>
            <a:noFill/>
          </a:ln>
        </p:spPr>
      </p:pic>
      <p:sp>
        <p:nvSpPr>
          <p:cNvPr id="48" name="Google Shape;48;p1"/>
          <p:cNvSpPr/>
          <p:nvPr/>
        </p:nvSpPr>
        <p:spPr>
          <a:xfrm>
            <a:off x="0" y="0"/>
            <a:ext cx="2898140" cy="7970520"/>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 name="Google Shape;49;p1"/>
          <p:cNvSpPr txBox="1"/>
          <p:nvPr/>
        </p:nvSpPr>
        <p:spPr>
          <a:xfrm>
            <a:off x="514901" y="1420294"/>
            <a:ext cx="4623520" cy="2220160"/>
          </a:xfrm>
          <a:prstGeom prst="rect">
            <a:avLst/>
          </a:prstGeom>
          <a:noFill/>
          <a:ln>
            <a:noFill/>
          </a:ln>
        </p:spPr>
        <p:txBody>
          <a:bodyPr anchorCtr="0" anchor="t" bIns="0" lIns="0" spcFirstLastPara="1" rIns="0" wrap="square" tIns="107300">
            <a:spAutoFit/>
          </a:bodyPr>
          <a:lstStyle/>
          <a:p>
            <a:pPr indent="0" lvl="0" marL="12700" marR="5080" rtl="0" algn="l">
              <a:lnSpc>
                <a:spcPct val="85833"/>
              </a:lnSpc>
              <a:spcBef>
                <a:spcPts val="0"/>
              </a:spcBef>
              <a:spcAft>
                <a:spcPts val="0"/>
              </a:spcAft>
              <a:buNone/>
            </a:pPr>
            <a:r>
              <a:rPr b="1" i="0" lang="en-US" sz="4800">
                <a:solidFill>
                  <a:schemeClr val="dk1"/>
                </a:solidFill>
                <a:latin typeface="Arial"/>
                <a:ea typeface="Arial"/>
                <a:cs typeface="Arial"/>
                <a:sym typeface="Arial"/>
              </a:rPr>
              <a:t>Not-at-Fault Damage Recovery Program</a:t>
            </a:r>
            <a:endParaRPr b="1" i="0" sz="4800">
              <a:solidFill>
                <a:schemeClr val="dk1"/>
              </a:solidFill>
              <a:latin typeface="Arial"/>
              <a:ea typeface="Arial"/>
              <a:cs typeface="Arial"/>
              <a:sym typeface="Arial"/>
            </a:endParaRPr>
          </a:p>
        </p:txBody>
      </p:sp>
      <p:sp>
        <p:nvSpPr>
          <p:cNvPr id="50" name="Google Shape;50;p1"/>
          <p:cNvSpPr/>
          <p:nvPr/>
        </p:nvSpPr>
        <p:spPr>
          <a:xfrm>
            <a:off x="502920" y="567753"/>
            <a:ext cx="1063625" cy="371475"/>
          </a:xfrm>
          <a:custGeom>
            <a:rect b="b" l="l" r="r" t="t"/>
            <a:pathLst>
              <a:path extrusionOk="0" h="371475" w="1063625">
                <a:moveTo>
                  <a:pt x="148043" y="4559"/>
                </a:moveTo>
                <a:lnTo>
                  <a:pt x="0" y="4559"/>
                </a:lnTo>
                <a:lnTo>
                  <a:pt x="0" y="363842"/>
                </a:lnTo>
                <a:lnTo>
                  <a:pt x="148043" y="4559"/>
                </a:lnTo>
                <a:close/>
              </a:path>
              <a:path extrusionOk="0" h="371475" w="1063625">
                <a:moveTo>
                  <a:pt x="422414" y="363842"/>
                </a:moveTo>
                <a:lnTo>
                  <a:pt x="395274" y="299618"/>
                </a:lnTo>
                <a:lnTo>
                  <a:pt x="362750" y="222669"/>
                </a:lnTo>
                <a:lnTo>
                  <a:pt x="320103" y="121767"/>
                </a:lnTo>
                <a:lnTo>
                  <a:pt x="270573" y="4559"/>
                </a:lnTo>
                <a:lnTo>
                  <a:pt x="261886" y="4559"/>
                </a:lnTo>
                <a:lnTo>
                  <a:pt x="261886" y="222669"/>
                </a:lnTo>
                <a:lnTo>
                  <a:pt x="181889" y="222669"/>
                </a:lnTo>
                <a:lnTo>
                  <a:pt x="222148" y="121767"/>
                </a:lnTo>
                <a:lnTo>
                  <a:pt x="261886" y="222669"/>
                </a:lnTo>
                <a:lnTo>
                  <a:pt x="261886" y="4559"/>
                </a:lnTo>
                <a:lnTo>
                  <a:pt x="175272" y="4559"/>
                </a:lnTo>
                <a:lnTo>
                  <a:pt x="23888" y="363842"/>
                </a:lnTo>
                <a:lnTo>
                  <a:pt x="127342" y="363842"/>
                </a:lnTo>
                <a:lnTo>
                  <a:pt x="152831" y="299618"/>
                </a:lnTo>
                <a:lnTo>
                  <a:pt x="290931" y="299618"/>
                </a:lnTo>
                <a:lnTo>
                  <a:pt x="316407" y="363842"/>
                </a:lnTo>
                <a:lnTo>
                  <a:pt x="422414" y="363842"/>
                </a:lnTo>
                <a:close/>
              </a:path>
              <a:path extrusionOk="0" h="371475" w="1063625">
                <a:moveTo>
                  <a:pt x="1063459" y="7162"/>
                </a:moveTo>
                <a:lnTo>
                  <a:pt x="959002" y="7150"/>
                </a:lnTo>
                <a:lnTo>
                  <a:pt x="873874" y="145249"/>
                </a:lnTo>
                <a:lnTo>
                  <a:pt x="788784" y="7150"/>
                </a:lnTo>
                <a:lnTo>
                  <a:pt x="684326" y="7137"/>
                </a:lnTo>
                <a:lnTo>
                  <a:pt x="684314" y="67627"/>
                </a:lnTo>
                <a:lnTo>
                  <a:pt x="684314" y="78270"/>
                </a:lnTo>
                <a:lnTo>
                  <a:pt x="684301" y="284670"/>
                </a:lnTo>
                <a:lnTo>
                  <a:pt x="618083" y="237477"/>
                </a:lnTo>
                <a:lnTo>
                  <a:pt x="601700" y="255206"/>
                </a:lnTo>
                <a:lnTo>
                  <a:pt x="583742" y="268871"/>
                </a:lnTo>
                <a:lnTo>
                  <a:pt x="562825" y="277672"/>
                </a:lnTo>
                <a:lnTo>
                  <a:pt x="537565" y="280797"/>
                </a:lnTo>
                <a:lnTo>
                  <a:pt x="503199" y="273418"/>
                </a:lnTo>
                <a:lnTo>
                  <a:pt x="476288" y="253199"/>
                </a:lnTo>
                <a:lnTo>
                  <a:pt x="458736" y="222935"/>
                </a:lnTo>
                <a:lnTo>
                  <a:pt x="452475" y="185483"/>
                </a:lnTo>
                <a:lnTo>
                  <a:pt x="452475" y="184467"/>
                </a:lnTo>
                <a:lnTo>
                  <a:pt x="458749" y="147726"/>
                </a:lnTo>
                <a:lnTo>
                  <a:pt x="476300" y="117576"/>
                </a:lnTo>
                <a:lnTo>
                  <a:pt x="503212" y="97180"/>
                </a:lnTo>
                <a:lnTo>
                  <a:pt x="537578" y="89687"/>
                </a:lnTo>
                <a:lnTo>
                  <a:pt x="561289" y="92697"/>
                </a:lnTo>
                <a:lnTo>
                  <a:pt x="581710" y="101206"/>
                </a:lnTo>
                <a:lnTo>
                  <a:pt x="599554" y="114414"/>
                </a:lnTo>
                <a:lnTo>
                  <a:pt x="615543" y="131483"/>
                </a:lnTo>
                <a:lnTo>
                  <a:pt x="684314" y="78270"/>
                </a:lnTo>
                <a:lnTo>
                  <a:pt x="684314" y="67627"/>
                </a:lnTo>
                <a:lnTo>
                  <a:pt x="663219" y="44081"/>
                </a:lnTo>
                <a:lnTo>
                  <a:pt x="629754" y="20701"/>
                </a:lnTo>
                <a:lnTo>
                  <a:pt x="588556" y="5461"/>
                </a:lnTo>
                <a:lnTo>
                  <a:pt x="538607" y="0"/>
                </a:lnTo>
                <a:lnTo>
                  <a:pt x="485140" y="7073"/>
                </a:lnTo>
                <a:lnTo>
                  <a:pt x="438442" y="27063"/>
                </a:lnTo>
                <a:lnTo>
                  <a:pt x="400138" y="58102"/>
                </a:lnTo>
                <a:lnTo>
                  <a:pt x="371817" y="98336"/>
                </a:lnTo>
                <a:lnTo>
                  <a:pt x="355079" y="145897"/>
                </a:lnTo>
                <a:lnTo>
                  <a:pt x="439331" y="345262"/>
                </a:lnTo>
                <a:lnTo>
                  <a:pt x="461086" y="356222"/>
                </a:lnTo>
                <a:lnTo>
                  <a:pt x="484454" y="364299"/>
                </a:lnTo>
                <a:lnTo>
                  <a:pt x="509168" y="369277"/>
                </a:lnTo>
                <a:lnTo>
                  <a:pt x="535012" y="370992"/>
                </a:lnTo>
                <a:lnTo>
                  <a:pt x="587984" y="364934"/>
                </a:lnTo>
                <a:lnTo>
                  <a:pt x="630555" y="348119"/>
                </a:lnTo>
                <a:lnTo>
                  <a:pt x="664718" y="322618"/>
                </a:lnTo>
                <a:lnTo>
                  <a:pt x="684301" y="299948"/>
                </a:lnTo>
                <a:lnTo>
                  <a:pt x="684301" y="363855"/>
                </a:lnTo>
                <a:lnTo>
                  <a:pt x="781126" y="363867"/>
                </a:lnTo>
                <a:lnTo>
                  <a:pt x="781138" y="159524"/>
                </a:lnTo>
                <a:lnTo>
                  <a:pt x="871829" y="298640"/>
                </a:lnTo>
                <a:lnTo>
                  <a:pt x="873861" y="298640"/>
                </a:lnTo>
                <a:lnTo>
                  <a:pt x="965098" y="159016"/>
                </a:lnTo>
                <a:lnTo>
                  <a:pt x="965085" y="363880"/>
                </a:lnTo>
                <a:lnTo>
                  <a:pt x="1063447" y="363880"/>
                </a:lnTo>
                <a:lnTo>
                  <a:pt x="1063459" y="7162"/>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 name="Shape 54"/>
        <p:cNvGrpSpPr/>
        <p:nvPr/>
      </p:nvGrpSpPr>
      <p:grpSpPr>
        <a:xfrm>
          <a:off x="0" y="0"/>
          <a:ext cx="0" cy="0"/>
          <a:chOff x="0" y="0"/>
          <a:chExt cx="0" cy="0"/>
        </a:xfrm>
      </p:grpSpPr>
      <p:sp>
        <p:nvSpPr>
          <p:cNvPr id="55" name="Google Shape;55;p2"/>
          <p:cNvSpPr/>
          <p:nvPr/>
        </p:nvSpPr>
        <p:spPr>
          <a:xfrm>
            <a:off x="0" y="0"/>
            <a:ext cx="2898140" cy="7970520"/>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 name="Google Shape;56;p2"/>
          <p:cNvSpPr txBox="1"/>
          <p:nvPr>
            <p:ph type="title"/>
          </p:nvPr>
        </p:nvSpPr>
        <p:spPr>
          <a:xfrm>
            <a:off x="784351" y="590805"/>
            <a:ext cx="4821555" cy="75691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a:t>How We Help</a:t>
            </a:r>
            <a:endParaRPr/>
          </a:p>
        </p:txBody>
      </p:sp>
      <p:sp>
        <p:nvSpPr>
          <p:cNvPr id="57" name="Google Shape;57;p2"/>
          <p:cNvSpPr txBox="1"/>
          <p:nvPr/>
        </p:nvSpPr>
        <p:spPr>
          <a:xfrm>
            <a:off x="787259" y="1616456"/>
            <a:ext cx="6142990" cy="8379459"/>
          </a:xfrm>
          <a:prstGeom prst="rect">
            <a:avLst/>
          </a:prstGeom>
          <a:noFill/>
          <a:ln>
            <a:noFill/>
          </a:ln>
        </p:spPr>
        <p:txBody>
          <a:bodyPr anchorCtr="0" anchor="t" bIns="0" lIns="0" spcFirstLastPara="1" rIns="0" wrap="square" tIns="24750">
            <a:spAutoFit/>
          </a:bodyPr>
          <a:lstStyle/>
          <a:p>
            <a:pPr indent="0" lvl="0" marL="70485" marR="5080" rtl="0" algn="l">
              <a:lnSpc>
                <a:spcPct val="115000"/>
              </a:lnSpc>
              <a:spcBef>
                <a:spcPts val="0"/>
              </a:spcBef>
              <a:spcAft>
                <a:spcPts val="0"/>
              </a:spcAft>
              <a:buNone/>
            </a:pPr>
            <a:r>
              <a:rPr lang="en-US" sz="1200">
                <a:latin typeface="Arial"/>
                <a:ea typeface="Arial"/>
                <a:cs typeface="Arial"/>
                <a:sym typeface="Arial"/>
              </a:rPr>
              <a:t>ACM specializes in nationwide recovery for specialty fleet vehicles, including construction, trucking, utilities, buses, trade services, EMS, police, fire, and more. We secure maximum value for not-at-fault accident claims, including repairs, lost revenue, loss of use, market value, damaged equipment, and total losses – funds rightfully yours.</a:t>
            </a:r>
            <a:endParaRPr sz="1200">
              <a:latin typeface="Arial"/>
              <a:ea typeface="Arial"/>
              <a:cs typeface="Arial"/>
              <a:sym typeface="Arial"/>
            </a:endParaRPr>
          </a:p>
          <a:p>
            <a:pPr indent="0" lvl="0" marL="0" rtl="0" algn="l">
              <a:lnSpc>
                <a:spcPct val="100000"/>
              </a:lnSpc>
              <a:spcBef>
                <a:spcPts val="165"/>
              </a:spcBef>
              <a:spcAft>
                <a:spcPts val="0"/>
              </a:spcAft>
              <a:buNone/>
            </a:pPr>
            <a:r>
              <a:t/>
            </a:r>
            <a:endParaRPr sz="1200">
              <a:latin typeface="Arial"/>
              <a:ea typeface="Arial"/>
              <a:cs typeface="Arial"/>
              <a:sym typeface="Arial"/>
            </a:endParaRPr>
          </a:p>
          <a:p>
            <a:pPr indent="0" lvl="0" marL="70485" rtl="0" algn="l">
              <a:lnSpc>
                <a:spcPct val="100000"/>
              </a:lnSpc>
              <a:spcBef>
                <a:spcPts val="5"/>
              </a:spcBef>
              <a:spcAft>
                <a:spcPts val="0"/>
              </a:spcAft>
              <a:buNone/>
            </a:pPr>
            <a:r>
              <a:rPr b="1" lang="en-US" sz="1200">
                <a:latin typeface="Arial"/>
                <a:ea typeface="Arial"/>
                <a:cs typeface="Arial"/>
                <a:sym typeface="Arial"/>
              </a:rPr>
              <a:t>Key Advantages:</a:t>
            </a:r>
            <a:endParaRPr sz="1200">
              <a:latin typeface="Arial"/>
              <a:ea typeface="Arial"/>
              <a:cs typeface="Arial"/>
              <a:sym typeface="Arial"/>
            </a:endParaRPr>
          </a:p>
          <a:p>
            <a:pPr indent="0" lvl="0" marL="0" rtl="0" algn="l">
              <a:lnSpc>
                <a:spcPct val="100000"/>
              </a:lnSpc>
              <a:spcBef>
                <a:spcPts val="55"/>
              </a:spcBef>
              <a:spcAft>
                <a:spcPts val="0"/>
              </a:spcAft>
              <a:buNone/>
            </a:pPr>
            <a:r>
              <a:t/>
            </a:r>
            <a:endParaRPr sz="1200">
              <a:latin typeface="Arial"/>
              <a:ea typeface="Arial"/>
              <a:cs typeface="Arial"/>
              <a:sym typeface="Arial"/>
            </a:endParaRPr>
          </a:p>
          <a:p>
            <a:pPr indent="-228600" lvl="0" marL="355600" rtl="0" algn="l">
              <a:lnSpc>
                <a:spcPct val="117499"/>
              </a:lnSpc>
              <a:spcBef>
                <a:spcPts val="5"/>
              </a:spcBef>
              <a:spcAft>
                <a:spcPts val="0"/>
              </a:spcAft>
              <a:buSzPts val="1000"/>
              <a:buFont typeface="Arial"/>
              <a:buChar char="•"/>
            </a:pPr>
            <a:r>
              <a:rPr lang="en-US" sz="1200">
                <a:latin typeface="Arial"/>
                <a:ea typeface="Arial"/>
                <a:cs typeface="Arial"/>
                <a:sym typeface="Arial"/>
              </a:rPr>
              <a:t>More complete recovery</a:t>
            </a:r>
            <a:endParaRPr sz="1200">
              <a:latin typeface="Arial"/>
              <a:ea typeface="Arial"/>
              <a:cs typeface="Arial"/>
              <a:sym typeface="Arial"/>
            </a:endParaRPr>
          </a:p>
          <a:p>
            <a:pPr indent="-228600" lvl="0" marL="355600" rtl="0" algn="l">
              <a:lnSpc>
                <a:spcPct val="115000"/>
              </a:lnSpc>
              <a:spcBef>
                <a:spcPts val="0"/>
              </a:spcBef>
              <a:spcAft>
                <a:spcPts val="0"/>
              </a:spcAft>
              <a:buSzPts val="1000"/>
              <a:buFont typeface="Arial"/>
              <a:buChar char="•"/>
            </a:pPr>
            <a:r>
              <a:rPr lang="en-US" sz="1200">
                <a:latin typeface="Arial"/>
                <a:ea typeface="Arial"/>
                <a:cs typeface="Arial"/>
                <a:sym typeface="Arial"/>
              </a:rPr>
              <a:t>Not a budgetary add; no upfront costs or risks</a:t>
            </a:r>
            <a:endParaRPr sz="1200">
              <a:latin typeface="Arial"/>
              <a:ea typeface="Arial"/>
              <a:cs typeface="Arial"/>
              <a:sym typeface="Arial"/>
            </a:endParaRPr>
          </a:p>
          <a:p>
            <a:pPr indent="-228600" lvl="0" marL="355600" rtl="0" algn="l">
              <a:lnSpc>
                <a:spcPct val="115000"/>
              </a:lnSpc>
              <a:spcBef>
                <a:spcPts val="0"/>
              </a:spcBef>
              <a:spcAft>
                <a:spcPts val="0"/>
              </a:spcAft>
              <a:buSzPts val="1000"/>
              <a:buFont typeface="Arial"/>
              <a:buChar char="•"/>
            </a:pPr>
            <a:r>
              <a:rPr lang="en-US" sz="1200">
                <a:latin typeface="Arial"/>
                <a:ea typeface="Arial"/>
                <a:cs typeface="Arial"/>
                <a:sym typeface="Arial"/>
              </a:rPr>
              <a:t>Huge labor savings for your staff; recover valuable time for more important tasks</a:t>
            </a:r>
            <a:endParaRPr sz="1200">
              <a:latin typeface="Arial"/>
              <a:ea typeface="Arial"/>
              <a:cs typeface="Arial"/>
              <a:sym typeface="Arial"/>
            </a:endParaRPr>
          </a:p>
          <a:p>
            <a:pPr indent="-228600" lvl="0" marL="355600" rtl="0" algn="l">
              <a:lnSpc>
                <a:spcPct val="115000"/>
              </a:lnSpc>
              <a:spcBef>
                <a:spcPts val="0"/>
              </a:spcBef>
              <a:spcAft>
                <a:spcPts val="0"/>
              </a:spcAft>
              <a:buSzPts val="1000"/>
              <a:buFont typeface="Arial"/>
              <a:buChar char="•"/>
            </a:pPr>
            <a:r>
              <a:rPr lang="en-US" sz="1200">
                <a:latin typeface="Arial"/>
                <a:ea typeface="Arial"/>
                <a:cs typeface="Arial"/>
                <a:sym typeface="Arial"/>
              </a:rPr>
              <a:t>Proven results: over $80 million returned annually to clients</a:t>
            </a:r>
            <a:endParaRPr sz="1200">
              <a:latin typeface="Arial"/>
              <a:ea typeface="Arial"/>
              <a:cs typeface="Arial"/>
              <a:sym typeface="Arial"/>
            </a:endParaRPr>
          </a:p>
          <a:p>
            <a:pPr indent="-228600" lvl="0" marL="355600" rtl="0" algn="l">
              <a:lnSpc>
                <a:spcPct val="117499"/>
              </a:lnSpc>
              <a:spcBef>
                <a:spcPts val="0"/>
              </a:spcBef>
              <a:spcAft>
                <a:spcPts val="0"/>
              </a:spcAft>
              <a:buSzPts val="1000"/>
              <a:buFont typeface="Arial"/>
              <a:buChar char="•"/>
            </a:pPr>
            <a:r>
              <a:rPr lang="en-US" sz="1200">
                <a:latin typeface="Arial"/>
                <a:ea typeface="Arial"/>
                <a:cs typeface="Arial"/>
                <a:sym typeface="Arial"/>
              </a:rPr>
              <a:t>Claims audit for the past 2-10 years (varies by state)</a:t>
            </a:r>
            <a:endParaRPr sz="1200">
              <a:latin typeface="Arial"/>
              <a:ea typeface="Arial"/>
              <a:cs typeface="Arial"/>
              <a:sym typeface="Arial"/>
            </a:endParaRPr>
          </a:p>
          <a:p>
            <a:pPr indent="0" lvl="0" marL="0" rtl="0" algn="l">
              <a:lnSpc>
                <a:spcPct val="100000"/>
              </a:lnSpc>
              <a:spcBef>
                <a:spcPts val="595"/>
              </a:spcBef>
              <a:spcAft>
                <a:spcPts val="0"/>
              </a:spcAft>
              <a:buNone/>
            </a:pPr>
            <a:r>
              <a:t/>
            </a:r>
            <a:endParaRPr sz="1200">
              <a:latin typeface="Arial"/>
              <a:ea typeface="Arial"/>
              <a:cs typeface="Arial"/>
              <a:sym typeface="Arial"/>
            </a:endParaRPr>
          </a:p>
          <a:p>
            <a:pPr indent="0" lvl="0" marL="70485" rtl="0" algn="l">
              <a:lnSpc>
                <a:spcPct val="100000"/>
              </a:lnSpc>
              <a:spcBef>
                <a:spcPts val="0"/>
              </a:spcBef>
              <a:spcAft>
                <a:spcPts val="0"/>
              </a:spcAft>
              <a:buNone/>
            </a:pPr>
            <a:r>
              <a:rPr b="1" lang="en-US" sz="1600">
                <a:latin typeface="Arial"/>
                <a:ea typeface="Arial"/>
                <a:cs typeface="Arial"/>
                <a:sym typeface="Arial"/>
              </a:rPr>
              <a:t>Claim Line Items We Recover:</a:t>
            </a:r>
            <a:endParaRPr sz="1600">
              <a:latin typeface="Arial"/>
              <a:ea typeface="Arial"/>
              <a:cs typeface="Arial"/>
              <a:sym typeface="Arial"/>
            </a:endParaRPr>
          </a:p>
          <a:p>
            <a:pPr indent="-343535" lvl="0" marL="355600" marR="465455" rtl="0" algn="l">
              <a:lnSpc>
                <a:spcPct val="101800"/>
              </a:lnSpc>
              <a:spcBef>
                <a:spcPts val="1555"/>
              </a:spcBef>
              <a:spcAft>
                <a:spcPts val="0"/>
              </a:spcAft>
              <a:buSzPts val="1100"/>
              <a:buFont typeface="Arial"/>
              <a:buAutoNum type="arabicPeriod"/>
            </a:pPr>
            <a:r>
              <a:rPr b="1" lang="en-US" sz="1100">
                <a:latin typeface="Arial"/>
                <a:ea typeface="Arial"/>
                <a:cs typeface="Arial"/>
                <a:sym typeface="Arial"/>
              </a:rPr>
              <a:t>Physical Damage (PD): </a:t>
            </a:r>
            <a:r>
              <a:rPr lang="en-US" sz="1100">
                <a:latin typeface="Arial"/>
                <a:ea typeface="Arial"/>
                <a:cs typeface="Arial"/>
                <a:sym typeface="Arial"/>
              </a:rPr>
              <a:t>Recovery of losses up to the value of the Client’s final repair invoice or original body or mechanical shop estimate.</a:t>
            </a:r>
            <a:endParaRPr sz="1100">
              <a:latin typeface="Arial"/>
              <a:ea typeface="Arial"/>
              <a:cs typeface="Arial"/>
              <a:sym typeface="Arial"/>
            </a:endParaRPr>
          </a:p>
          <a:p>
            <a:pPr indent="0" lvl="0" marL="0" rtl="0" algn="l">
              <a:lnSpc>
                <a:spcPct val="100000"/>
              </a:lnSpc>
              <a:spcBef>
                <a:spcPts val="90"/>
              </a:spcBef>
              <a:spcAft>
                <a:spcPts val="0"/>
              </a:spcAft>
              <a:buSzPts val="1100"/>
              <a:buFont typeface="Arial"/>
              <a:buNone/>
            </a:pPr>
            <a:r>
              <a:t/>
            </a:r>
            <a:endParaRPr sz="1100">
              <a:latin typeface="Arial"/>
              <a:ea typeface="Arial"/>
              <a:cs typeface="Arial"/>
              <a:sym typeface="Arial"/>
            </a:endParaRPr>
          </a:p>
          <a:p>
            <a:pPr indent="-343535" lvl="0" marL="355600" marR="132715" rtl="0" algn="l">
              <a:lnSpc>
                <a:spcPct val="102699"/>
              </a:lnSpc>
              <a:spcBef>
                <a:spcPts val="0"/>
              </a:spcBef>
              <a:spcAft>
                <a:spcPts val="0"/>
              </a:spcAft>
              <a:buSzPts val="1100"/>
              <a:buFont typeface="Arial"/>
              <a:buAutoNum type="arabicPeriod"/>
            </a:pPr>
            <a:r>
              <a:rPr b="1" lang="en-US" sz="1100">
                <a:latin typeface="Arial"/>
                <a:ea typeface="Arial"/>
                <a:cs typeface="Arial"/>
                <a:sym typeface="Arial"/>
              </a:rPr>
              <a:t>Physical Damage (PS) </a:t>
            </a:r>
            <a:r>
              <a:rPr lang="en-US" sz="1100">
                <a:latin typeface="Arial"/>
                <a:ea typeface="Arial"/>
                <a:cs typeface="Arial"/>
                <a:sym typeface="Arial"/>
              </a:rPr>
              <a:t>– </a:t>
            </a:r>
            <a:r>
              <a:rPr b="1" lang="en-US" sz="1100">
                <a:latin typeface="Arial"/>
                <a:ea typeface="Arial"/>
                <a:cs typeface="Arial"/>
                <a:sym typeface="Arial"/>
              </a:rPr>
              <a:t>Photoscopes Only</a:t>
            </a:r>
            <a:r>
              <a:rPr lang="en-US" sz="1100">
                <a:latin typeface="Arial"/>
                <a:ea typeface="Arial"/>
                <a:cs typeface="Arial"/>
                <a:sym typeface="Arial"/>
              </a:rPr>
              <a:t>. ACM may accept clear photographs from which an independent, third-party appraiser can prepare an estimate. This reduces Client’s downtime, labor associated with estimate collection, and keeps fleet vehicles in service.</a:t>
            </a:r>
            <a:endParaRPr sz="1100">
              <a:latin typeface="Arial"/>
              <a:ea typeface="Arial"/>
              <a:cs typeface="Arial"/>
              <a:sym typeface="Arial"/>
            </a:endParaRPr>
          </a:p>
          <a:p>
            <a:pPr indent="0" lvl="0" marL="0" rtl="0" algn="l">
              <a:lnSpc>
                <a:spcPct val="100000"/>
              </a:lnSpc>
              <a:spcBef>
                <a:spcPts val="105"/>
              </a:spcBef>
              <a:spcAft>
                <a:spcPts val="0"/>
              </a:spcAft>
              <a:buSzPts val="1100"/>
              <a:buFont typeface="Arial"/>
              <a:buNone/>
            </a:pPr>
            <a:r>
              <a:t/>
            </a:r>
            <a:endParaRPr sz="1100">
              <a:latin typeface="Arial"/>
              <a:ea typeface="Arial"/>
              <a:cs typeface="Arial"/>
              <a:sym typeface="Arial"/>
            </a:endParaRPr>
          </a:p>
          <a:p>
            <a:pPr indent="-343535" lvl="0" marL="355600" marR="57150" rtl="0" algn="l">
              <a:lnSpc>
                <a:spcPct val="101800"/>
              </a:lnSpc>
              <a:spcBef>
                <a:spcPts val="0"/>
              </a:spcBef>
              <a:spcAft>
                <a:spcPts val="0"/>
              </a:spcAft>
              <a:buSzPts val="1100"/>
              <a:buFont typeface="Arial"/>
              <a:buAutoNum type="arabicPeriod"/>
            </a:pPr>
            <a:r>
              <a:rPr b="1" lang="en-US" sz="1100">
                <a:latin typeface="Arial"/>
                <a:ea typeface="Arial"/>
                <a:cs typeface="Arial"/>
                <a:sym typeface="Arial"/>
              </a:rPr>
              <a:t>Loss of Use (LOU): </a:t>
            </a:r>
            <a:r>
              <a:rPr lang="en-US" sz="1100">
                <a:latin typeface="Arial"/>
                <a:ea typeface="Arial"/>
                <a:cs typeface="Arial"/>
                <a:sym typeface="Arial"/>
              </a:rPr>
              <a:t>The rental value of a comparable replacement vehicle or equipment for the days the unit is anticipated to be out of service for repair or replacement.</a:t>
            </a:r>
            <a:endParaRPr sz="1100">
              <a:latin typeface="Arial"/>
              <a:ea typeface="Arial"/>
              <a:cs typeface="Arial"/>
              <a:sym typeface="Arial"/>
            </a:endParaRPr>
          </a:p>
          <a:p>
            <a:pPr indent="0" lvl="0" marL="0" rtl="0" algn="l">
              <a:lnSpc>
                <a:spcPct val="100000"/>
              </a:lnSpc>
              <a:spcBef>
                <a:spcPts val="125"/>
              </a:spcBef>
              <a:spcAft>
                <a:spcPts val="0"/>
              </a:spcAft>
              <a:buSzPts val="1100"/>
              <a:buFont typeface="Arial"/>
              <a:buNone/>
            </a:pPr>
            <a:r>
              <a:t/>
            </a:r>
            <a:endParaRPr sz="1100">
              <a:latin typeface="Arial"/>
              <a:ea typeface="Arial"/>
              <a:cs typeface="Arial"/>
              <a:sym typeface="Arial"/>
            </a:endParaRPr>
          </a:p>
          <a:p>
            <a:pPr indent="-342265" lvl="0" marL="354965" rtl="0" algn="l">
              <a:lnSpc>
                <a:spcPct val="100000"/>
              </a:lnSpc>
              <a:spcBef>
                <a:spcPts val="0"/>
              </a:spcBef>
              <a:spcAft>
                <a:spcPts val="0"/>
              </a:spcAft>
              <a:buSzPts val="1100"/>
              <a:buFont typeface="Arial"/>
              <a:buAutoNum type="arabicPeriod"/>
            </a:pPr>
            <a:r>
              <a:rPr b="1" lang="en-US" sz="1100">
                <a:latin typeface="Arial"/>
                <a:ea typeface="Arial"/>
                <a:cs typeface="Arial"/>
                <a:sym typeface="Arial"/>
              </a:rPr>
              <a:t>Loss of Revenue (LOR): </a:t>
            </a:r>
            <a:r>
              <a:rPr lang="en-US" sz="1100">
                <a:latin typeface="Arial"/>
                <a:ea typeface="Arial"/>
                <a:cs typeface="Arial"/>
                <a:sym typeface="Arial"/>
              </a:rPr>
              <a:t>The estimated loss of income while the vehicle is out of service.</a:t>
            </a:r>
            <a:endParaRPr sz="1100">
              <a:latin typeface="Arial"/>
              <a:ea typeface="Arial"/>
              <a:cs typeface="Arial"/>
              <a:sym typeface="Arial"/>
            </a:endParaRPr>
          </a:p>
          <a:p>
            <a:pPr indent="0" lvl="0" marL="0" rtl="0" algn="l">
              <a:lnSpc>
                <a:spcPct val="100000"/>
              </a:lnSpc>
              <a:spcBef>
                <a:spcPts val="90"/>
              </a:spcBef>
              <a:spcAft>
                <a:spcPts val="0"/>
              </a:spcAft>
              <a:buSzPts val="1100"/>
              <a:buFont typeface="Arial"/>
              <a:buNone/>
            </a:pPr>
            <a:r>
              <a:t/>
            </a:r>
            <a:endParaRPr sz="1100">
              <a:latin typeface="Arial"/>
              <a:ea typeface="Arial"/>
              <a:cs typeface="Arial"/>
              <a:sym typeface="Arial"/>
            </a:endParaRPr>
          </a:p>
          <a:p>
            <a:pPr indent="-343535" lvl="0" marL="355600" marR="32384" rtl="0" algn="l">
              <a:lnSpc>
                <a:spcPct val="102699"/>
              </a:lnSpc>
              <a:spcBef>
                <a:spcPts val="0"/>
              </a:spcBef>
              <a:spcAft>
                <a:spcPts val="0"/>
              </a:spcAft>
              <a:buSzPts val="1100"/>
              <a:buFont typeface="Arial"/>
              <a:buAutoNum type="arabicPeriod"/>
            </a:pPr>
            <a:r>
              <a:rPr b="1" lang="en-US" sz="1100">
                <a:latin typeface="Arial"/>
                <a:ea typeface="Arial"/>
                <a:cs typeface="Arial"/>
                <a:sym typeface="Arial"/>
              </a:rPr>
              <a:t>Inherent Diminution of Value (DV): </a:t>
            </a:r>
            <a:r>
              <a:rPr lang="en-US" sz="1100">
                <a:latin typeface="Arial"/>
                <a:ea typeface="Arial"/>
                <a:cs typeface="Arial"/>
                <a:sym typeface="Arial"/>
              </a:rPr>
              <a:t>The estimated variance of the vehicle pre-accident and the repaired vehicle post-accident.</a:t>
            </a:r>
            <a:endParaRPr sz="1100">
              <a:latin typeface="Arial"/>
              <a:ea typeface="Arial"/>
              <a:cs typeface="Arial"/>
              <a:sym typeface="Arial"/>
            </a:endParaRPr>
          </a:p>
          <a:p>
            <a:pPr indent="0" lvl="0" marL="0" rtl="0" algn="l">
              <a:lnSpc>
                <a:spcPct val="100000"/>
              </a:lnSpc>
              <a:spcBef>
                <a:spcPts val="100"/>
              </a:spcBef>
              <a:spcAft>
                <a:spcPts val="0"/>
              </a:spcAft>
              <a:buSzPts val="1100"/>
              <a:buFont typeface="Arial"/>
              <a:buNone/>
            </a:pPr>
            <a:r>
              <a:t/>
            </a:r>
            <a:endParaRPr sz="1100">
              <a:latin typeface="Arial"/>
              <a:ea typeface="Arial"/>
              <a:cs typeface="Arial"/>
              <a:sym typeface="Arial"/>
            </a:endParaRPr>
          </a:p>
          <a:p>
            <a:pPr indent="-343535" lvl="0" marL="355600" marR="194945" rtl="0" algn="l">
              <a:lnSpc>
                <a:spcPct val="102200"/>
              </a:lnSpc>
              <a:spcBef>
                <a:spcPts val="0"/>
              </a:spcBef>
              <a:spcAft>
                <a:spcPts val="0"/>
              </a:spcAft>
              <a:buSzPts val="1100"/>
              <a:buFont typeface="Arial"/>
              <a:buAutoNum type="arabicPeriod"/>
            </a:pPr>
            <a:r>
              <a:rPr b="1" lang="en-US" sz="1100">
                <a:latin typeface="Arial"/>
                <a:ea typeface="Arial"/>
                <a:cs typeface="Arial"/>
                <a:sym typeface="Arial"/>
              </a:rPr>
              <a:t>Repair Related Diminution of Value (RRDV): </a:t>
            </a:r>
            <a:r>
              <a:rPr lang="en-US" sz="1100">
                <a:latin typeface="Arial"/>
                <a:ea typeface="Arial"/>
                <a:cs typeface="Arial"/>
                <a:sym typeface="Arial"/>
              </a:rPr>
              <a:t>The difference between the Client’s actual repair invoice versus an estimate written to I-CAR/Manufacturer Design and Repair Specifications (OEM).</a:t>
            </a:r>
            <a:endParaRPr sz="1100">
              <a:latin typeface="Arial"/>
              <a:ea typeface="Arial"/>
              <a:cs typeface="Arial"/>
              <a:sym typeface="Arial"/>
            </a:endParaRPr>
          </a:p>
          <a:p>
            <a:pPr indent="0" lvl="0" marL="0" rtl="0" algn="l">
              <a:lnSpc>
                <a:spcPct val="100000"/>
              </a:lnSpc>
              <a:spcBef>
                <a:spcPts val="90"/>
              </a:spcBef>
              <a:spcAft>
                <a:spcPts val="0"/>
              </a:spcAft>
              <a:buSzPts val="1100"/>
              <a:buFont typeface="Arial"/>
              <a:buNone/>
            </a:pPr>
            <a:r>
              <a:t/>
            </a:r>
            <a:endParaRPr sz="1100">
              <a:latin typeface="Arial"/>
              <a:ea typeface="Arial"/>
              <a:cs typeface="Arial"/>
              <a:sym typeface="Arial"/>
            </a:endParaRPr>
          </a:p>
          <a:p>
            <a:pPr indent="-343535" lvl="0" marL="355600" marR="78740" rtl="0" algn="l">
              <a:lnSpc>
                <a:spcPct val="102699"/>
              </a:lnSpc>
              <a:spcBef>
                <a:spcPts val="0"/>
              </a:spcBef>
              <a:spcAft>
                <a:spcPts val="0"/>
              </a:spcAft>
              <a:buSzPts val="1100"/>
              <a:buFont typeface="Arial"/>
              <a:buAutoNum type="arabicPeriod"/>
            </a:pPr>
            <a:r>
              <a:rPr b="1" lang="en-US" sz="1100">
                <a:latin typeface="Arial"/>
                <a:ea typeface="Arial"/>
                <a:cs typeface="Arial"/>
                <a:sym typeface="Arial"/>
              </a:rPr>
              <a:t>Total Loss (TL): </a:t>
            </a:r>
            <a:r>
              <a:rPr lang="en-US" sz="1100">
                <a:latin typeface="Arial"/>
                <a:ea typeface="Arial"/>
                <a:cs typeface="Arial"/>
                <a:sym typeface="Arial"/>
              </a:rPr>
              <a:t>The difference between the vehicle’s Actual Cash Value (ACV) and one of these valuation methods: Depreciated Book Value, Wholesale Value, Depreciated Value, Mutually Agreed Upon Value.</a:t>
            </a:r>
            <a:endParaRPr sz="1100">
              <a:latin typeface="Arial"/>
              <a:ea typeface="Arial"/>
              <a:cs typeface="Arial"/>
              <a:sym typeface="Arial"/>
            </a:endParaRPr>
          </a:p>
          <a:p>
            <a:pPr indent="0" lvl="0" marL="0" rtl="0" algn="l">
              <a:lnSpc>
                <a:spcPct val="100000"/>
              </a:lnSpc>
              <a:spcBef>
                <a:spcPts val="95"/>
              </a:spcBef>
              <a:spcAft>
                <a:spcPts val="0"/>
              </a:spcAft>
              <a:buSzPts val="1100"/>
              <a:buFont typeface="Arial"/>
              <a:buNone/>
            </a:pPr>
            <a:r>
              <a:t/>
            </a:r>
            <a:endParaRPr sz="1100">
              <a:latin typeface="Arial"/>
              <a:ea typeface="Arial"/>
              <a:cs typeface="Arial"/>
              <a:sym typeface="Arial"/>
            </a:endParaRPr>
          </a:p>
          <a:p>
            <a:pPr indent="-337819" lvl="0" marL="349885" marR="64769" rtl="0" algn="just">
              <a:lnSpc>
                <a:spcPct val="102200"/>
              </a:lnSpc>
              <a:spcBef>
                <a:spcPts val="0"/>
              </a:spcBef>
              <a:spcAft>
                <a:spcPts val="0"/>
              </a:spcAft>
              <a:buSzPts val="1100"/>
              <a:buFont typeface="Arial"/>
              <a:buAutoNum type="arabicPeriod"/>
            </a:pPr>
            <a:r>
              <a:rPr b="1" lang="en-US" sz="1100">
                <a:latin typeface="Arial"/>
                <a:ea typeface="Arial"/>
                <a:cs typeface="Arial"/>
                <a:sym typeface="Arial"/>
              </a:rPr>
              <a:t>Recovered Fees (RF). </a:t>
            </a:r>
            <a:r>
              <a:rPr lang="en-US" sz="1100">
                <a:latin typeface="Arial"/>
                <a:ea typeface="Arial"/>
                <a:cs typeface="Arial"/>
                <a:sym typeface="Arial"/>
              </a:rPr>
              <a:t>Paid by the At-Fault Party’s Carrier. These are fees associated with 	processing or repairing the vehicle; </a:t>
            </a:r>
            <a:r>
              <a:rPr b="1" lang="en-US" sz="1100">
                <a:latin typeface="Arial"/>
                <a:ea typeface="Arial"/>
                <a:cs typeface="Arial"/>
                <a:sym typeface="Arial"/>
              </a:rPr>
              <a:t>administrative, sanitation, content removal</a:t>
            </a:r>
            <a:r>
              <a:rPr lang="en-US" sz="1100">
                <a:latin typeface="Arial"/>
                <a:ea typeface="Arial"/>
                <a:cs typeface="Arial"/>
                <a:sym typeface="Arial"/>
              </a:rPr>
              <a:t>, and other 	fees charged to the carrier.</a:t>
            </a:r>
            <a:endParaRPr sz="1100">
              <a:latin typeface="Arial"/>
              <a:ea typeface="Arial"/>
              <a:cs typeface="Arial"/>
              <a:sym typeface="Arial"/>
            </a:endParaRPr>
          </a:p>
          <a:p>
            <a:pPr indent="0" lvl="0" marL="0" rtl="0" algn="l">
              <a:lnSpc>
                <a:spcPct val="100000"/>
              </a:lnSpc>
              <a:spcBef>
                <a:spcPts val="90"/>
              </a:spcBef>
              <a:spcAft>
                <a:spcPts val="0"/>
              </a:spcAft>
              <a:buSzPts val="1100"/>
              <a:buFont typeface="Arial"/>
              <a:buNone/>
            </a:pPr>
            <a:r>
              <a:t/>
            </a:r>
            <a:endParaRPr sz="1100">
              <a:latin typeface="Arial"/>
              <a:ea typeface="Arial"/>
              <a:cs typeface="Arial"/>
              <a:sym typeface="Arial"/>
            </a:endParaRPr>
          </a:p>
          <a:p>
            <a:pPr indent="-343535" lvl="0" marL="355600" marR="39370" rtl="0" algn="l">
              <a:lnSpc>
                <a:spcPct val="102699"/>
              </a:lnSpc>
              <a:spcBef>
                <a:spcPts val="5"/>
              </a:spcBef>
              <a:spcAft>
                <a:spcPts val="0"/>
              </a:spcAft>
              <a:buSzPts val="1100"/>
              <a:buFont typeface="Arial"/>
              <a:buAutoNum type="arabicPeriod"/>
            </a:pPr>
            <a:r>
              <a:rPr b="1" lang="en-US" sz="1100">
                <a:latin typeface="Arial"/>
                <a:ea typeface="Arial"/>
                <a:cs typeface="Arial"/>
                <a:sym typeface="Arial"/>
              </a:rPr>
              <a:t>Other Property Damage (OPD): </a:t>
            </a:r>
            <a:r>
              <a:rPr lang="en-US" sz="1100">
                <a:latin typeface="Arial"/>
                <a:ea typeface="Arial"/>
                <a:cs typeface="Arial"/>
                <a:sym typeface="Arial"/>
              </a:rPr>
              <a:t>In cases where property damages are incurred apart from the vehicle itself but are causally related to the event causing the damages, ACM will include these additional items. This may include, but not be limited to, </a:t>
            </a:r>
            <a:r>
              <a:rPr b="1" lang="en-US" sz="1100">
                <a:latin typeface="Arial"/>
                <a:ea typeface="Arial"/>
                <a:cs typeface="Arial"/>
                <a:sym typeface="Arial"/>
              </a:rPr>
              <a:t>all types of signs, guard rails, lights/light poles, buildings, goods in transit, and other non-vehicle equipment owned by Client and damaged in the event</a:t>
            </a:r>
            <a:r>
              <a:rPr lang="en-US" sz="1100">
                <a:latin typeface="Arial"/>
                <a:ea typeface="Arial"/>
                <a:cs typeface="Arial"/>
                <a:sym typeface="Arial"/>
              </a:rPr>
              <a:t>. It might also include towing and storage fees.</a:t>
            </a:r>
            <a:endParaRPr sz="1100">
              <a:latin typeface="Arial"/>
              <a:ea typeface="Arial"/>
              <a:cs typeface="Arial"/>
              <a:sym typeface="Arial"/>
            </a:endParaRPr>
          </a:p>
        </p:txBody>
      </p:sp>
      <p:sp>
        <p:nvSpPr>
          <p:cNvPr id="58" name="Google Shape;58;p2"/>
          <p:cNvSpPr/>
          <p:nvPr/>
        </p:nvSpPr>
        <p:spPr>
          <a:xfrm rot="10800000">
            <a:off x="6962358" y="9037152"/>
            <a:ext cx="606842" cy="1668948"/>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p:nvPr/>
        </p:nvSpPr>
        <p:spPr>
          <a:xfrm>
            <a:off x="0" y="0"/>
            <a:ext cx="2898140" cy="7970520"/>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4" name="Google Shape;64;p3"/>
          <p:cNvSpPr/>
          <p:nvPr/>
        </p:nvSpPr>
        <p:spPr>
          <a:xfrm rot="10800000">
            <a:off x="6962358" y="9037152"/>
            <a:ext cx="606842" cy="1668948"/>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5" name="Google Shape;65;p3"/>
          <p:cNvSpPr txBox="1"/>
          <p:nvPr>
            <p:ph type="title"/>
          </p:nvPr>
        </p:nvSpPr>
        <p:spPr>
          <a:xfrm>
            <a:off x="784351" y="590805"/>
            <a:ext cx="4821555" cy="756919"/>
          </a:xfrm>
          <a:prstGeom prst="rect">
            <a:avLst/>
          </a:prstGeom>
          <a:noFill/>
          <a:ln>
            <a:noFill/>
          </a:ln>
        </p:spPr>
        <p:txBody>
          <a:bodyPr anchorCtr="0" anchor="t" bIns="0" lIns="0" spcFirstLastPara="1" rIns="0" wrap="square" tIns="12700">
            <a:spAutoFit/>
          </a:bodyPr>
          <a:lstStyle/>
          <a:p>
            <a:pPr indent="0" lvl="0" marL="314325" rtl="0" algn="l">
              <a:lnSpc>
                <a:spcPct val="100000"/>
              </a:lnSpc>
              <a:spcBef>
                <a:spcPts val="0"/>
              </a:spcBef>
              <a:spcAft>
                <a:spcPts val="0"/>
              </a:spcAft>
              <a:buNone/>
            </a:pPr>
            <a:r>
              <a:rPr b="1" lang="en-US"/>
              <a:t>Results</a:t>
            </a:r>
            <a:endParaRPr/>
          </a:p>
        </p:txBody>
      </p:sp>
      <p:pic>
        <p:nvPicPr>
          <p:cNvPr id="66" name="Google Shape;66;p3"/>
          <p:cNvPicPr preferRelativeResize="0"/>
          <p:nvPr/>
        </p:nvPicPr>
        <p:blipFill rotWithShape="1">
          <a:blip r:embed="rId3">
            <a:alphaModFix/>
          </a:blip>
          <a:srcRect b="0" l="0" r="0" t="0"/>
          <a:stretch/>
        </p:blipFill>
        <p:spPr>
          <a:xfrm>
            <a:off x="4172711" y="6615684"/>
            <a:ext cx="2511551" cy="2199132"/>
          </a:xfrm>
          <a:prstGeom prst="rect">
            <a:avLst/>
          </a:prstGeom>
          <a:noFill/>
          <a:ln>
            <a:noFill/>
          </a:ln>
        </p:spPr>
      </p:pic>
      <p:pic>
        <p:nvPicPr>
          <p:cNvPr id="67" name="Google Shape;67;p3"/>
          <p:cNvPicPr preferRelativeResize="0"/>
          <p:nvPr/>
        </p:nvPicPr>
        <p:blipFill rotWithShape="1">
          <a:blip r:embed="rId4">
            <a:alphaModFix/>
          </a:blip>
          <a:srcRect b="0" l="0" r="0" t="0"/>
          <a:stretch/>
        </p:blipFill>
        <p:spPr>
          <a:xfrm>
            <a:off x="4364989" y="6807085"/>
            <a:ext cx="2125632" cy="1815477"/>
          </a:xfrm>
          <a:prstGeom prst="rect">
            <a:avLst/>
          </a:prstGeom>
          <a:noFill/>
          <a:ln>
            <a:noFill/>
          </a:ln>
        </p:spPr>
      </p:pic>
      <p:grpSp>
        <p:nvGrpSpPr>
          <p:cNvPr id="68" name="Google Shape;68;p3"/>
          <p:cNvGrpSpPr/>
          <p:nvPr/>
        </p:nvGrpSpPr>
        <p:grpSpPr>
          <a:xfrm>
            <a:off x="4133088" y="2904756"/>
            <a:ext cx="2487167" cy="2150352"/>
            <a:chOff x="4133088" y="2904756"/>
            <a:chExt cx="2487167" cy="2150352"/>
          </a:xfrm>
        </p:grpSpPr>
        <p:pic>
          <p:nvPicPr>
            <p:cNvPr id="69" name="Google Shape;69;p3"/>
            <p:cNvPicPr preferRelativeResize="0"/>
            <p:nvPr/>
          </p:nvPicPr>
          <p:blipFill rotWithShape="1">
            <a:blip r:embed="rId5">
              <a:alphaModFix/>
            </a:blip>
            <a:srcRect b="0" l="0" r="0" t="0"/>
            <a:stretch/>
          </p:blipFill>
          <p:spPr>
            <a:xfrm>
              <a:off x="4133088" y="2904756"/>
              <a:ext cx="2487167" cy="2150352"/>
            </a:xfrm>
            <a:prstGeom prst="rect">
              <a:avLst/>
            </a:prstGeom>
            <a:noFill/>
            <a:ln>
              <a:noFill/>
            </a:ln>
          </p:spPr>
        </p:pic>
        <p:pic>
          <p:nvPicPr>
            <p:cNvPr id="70" name="Google Shape;70;p3"/>
            <p:cNvPicPr preferRelativeResize="0"/>
            <p:nvPr/>
          </p:nvPicPr>
          <p:blipFill rotWithShape="1">
            <a:blip r:embed="rId6">
              <a:alphaModFix/>
            </a:blip>
            <a:srcRect b="0" l="0" r="0" t="0"/>
            <a:stretch/>
          </p:blipFill>
          <p:spPr>
            <a:xfrm>
              <a:off x="4325632" y="3097067"/>
              <a:ext cx="2102472" cy="1765292"/>
            </a:xfrm>
            <a:prstGeom prst="rect">
              <a:avLst/>
            </a:prstGeom>
            <a:noFill/>
            <a:ln>
              <a:noFill/>
            </a:ln>
          </p:spPr>
        </p:pic>
      </p:grpSp>
      <p:sp>
        <p:nvSpPr>
          <p:cNvPr id="71" name="Google Shape;71;p3"/>
          <p:cNvSpPr txBox="1"/>
          <p:nvPr/>
        </p:nvSpPr>
        <p:spPr>
          <a:xfrm>
            <a:off x="1177544" y="3438247"/>
            <a:ext cx="2927350" cy="1025525"/>
          </a:xfrm>
          <a:prstGeom prst="rect">
            <a:avLst/>
          </a:prstGeom>
          <a:noFill/>
          <a:ln>
            <a:noFill/>
          </a:ln>
        </p:spPr>
        <p:txBody>
          <a:bodyPr anchorCtr="0" anchor="t" bIns="0" lIns="0" spcFirstLastPara="1" rIns="0" wrap="square" tIns="48875">
            <a:spAutoFit/>
          </a:bodyPr>
          <a:lstStyle/>
          <a:p>
            <a:pPr indent="0" lvl="0" marL="12700" rtl="0" algn="l">
              <a:lnSpc>
                <a:spcPct val="100000"/>
              </a:lnSpc>
              <a:spcBef>
                <a:spcPts val="0"/>
              </a:spcBef>
              <a:spcAft>
                <a:spcPts val="0"/>
              </a:spcAft>
              <a:buNone/>
            </a:pPr>
            <a:r>
              <a:rPr b="1" lang="en-US" sz="1400">
                <a:solidFill>
                  <a:srgbClr val="C00000"/>
                </a:solidFill>
                <a:latin typeface="Arial"/>
                <a:ea typeface="Arial"/>
                <a:cs typeface="Arial"/>
                <a:sym typeface="Arial"/>
              </a:rPr>
              <a:t>$13,125 in Loss of Use</a:t>
            </a:r>
            <a:endParaRPr sz="1400">
              <a:latin typeface="Arial"/>
              <a:ea typeface="Arial"/>
              <a:cs typeface="Arial"/>
              <a:sym typeface="Arial"/>
            </a:endParaRPr>
          </a:p>
          <a:p>
            <a:pPr indent="0" lvl="0" marL="12700" rtl="0" algn="l">
              <a:lnSpc>
                <a:spcPct val="100000"/>
              </a:lnSpc>
              <a:spcBef>
                <a:spcPts val="290"/>
              </a:spcBef>
              <a:spcAft>
                <a:spcPts val="0"/>
              </a:spcAft>
              <a:buNone/>
            </a:pPr>
            <a:r>
              <a:rPr b="1" lang="en-US" sz="1400">
                <a:solidFill>
                  <a:srgbClr val="006FC0"/>
                </a:solidFill>
                <a:latin typeface="Arial"/>
                <a:ea typeface="Arial"/>
                <a:cs typeface="Arial"/>
                <a:sym typeface="Arial"/>
              </a:rPr>
              <a:t>$14,688 in Legal Fees/Material Cleanup</a:t>
            </a:r>
            <a:endParaRPr sz="1400">
              <a:latin typeface="Arial"/>
              <a:ea typeface="Arial"/>
              <a:cs typeface="Arial"/>
              <a:sym typeface="Arial"/>
            </a:endParaRPr>
          </a:p>
          <a:p>
            <a:pPr indent="0" lvl="0" marL="12700" rtl="0" algn="l">
              <a:lnSpc>
                <a:spcPct val="100000"/>
              </a:lnSpc>
              <a:spcBef>
                <a:spcPts val="285"/>
              </a:spcBef>
              <a:spcAft>
                <a:spcPts val="0"/>
              </a:spcAft>
              <a:buNone/>
            </a:pPr>
            <a:r>
              <a:rPr lang="en-US" sz="1400">
                <a:latin typeface="Arial"/>
                <a:ea typeface="Arial"/>
                <a:cs typeface="Arial"/>
                <a:sym typeface="Arial"/>
              </a:rPr>
              <a:t>$10,964 in Physical Damage</a:t>
            </a:r>
            <a:endParaRPr sz="1400">
              <a:latin typeface="Arial"/>
              <a:ea typeface="Arial"/>
              <a:cs typeface="Arial"/>
              <a:sym typeface="Arial"/>
            </a:endParaRPr>
          </a:p>
          <a:p>
            <a:pPr indent="0" lvl="0" marL="12700" rtl="0" algn="l">
              <a:lnSpc>
                <a:spcPct val="100000"/>
              </a:lnSpc>
              <a:spcBef>
                <a:spcPts val="290"/>
              </a:spcBef>
              <a:spcAft>
                <a:spcPts val="0"/>
              </a:spcAft>
              <a:buNone/>
            </a:pPr>
            <a:r>
              <a:rPr b="1" lang="en-US" sz="1400">
                <a:latin typeface="Arial"/>
                <a:ea typeface="Arial"/>
                <a:cs typeface="Arial"/>
                <a:sym typeface="Arial"/>
              </a:rPr>
              <a:t>International MA025 Work Truck</a:t>
            </a:r>
            <a:endParaRPr sz="1400">
              <a:latin typeface="Arial"/>
              <a:ea typeface="Arial"/>
              <a:cs typeface="Arial"/>
              <a:sym typeface="Arial"/>
            </a:endParaRPr>
          </a:p>
        </p:txBody>
      </p:sp>
      <p:grpSp>
        <p:nvGrpSpPr>
          <p:cNvPr id="72" name="Google Shape;72;p3"/>
          <p:cNvGrpSpPr/>
          <p:nvPr/>
        </p:nvGrpSpPr>
        <p:grpSpPr>
          <a:xfrm>
            <a:off x="1039368" y="4776229"/>
            <a:ext cx="2543555" cy="2121395"/>
            <a:chOff x="1039368" y="4776229"/>
            <a:chExt cx="2543555" cy="2121395"/>
          </a:xfrm>
        </p:grpSpPr>
        <p:pic>
          <p:nvPicPr>
            <p:cNvPr id="73" name="Google Shape;73;p3"/>
            <p:cNvPicPr preferRelativeResize="0"/>
            <p:nvPr/>
          </p:nvPicPr>
          <p:blipFill rotWithShape="1">
            <a:blip r:embed="rId7">
              <a:alphaModFix/>
            </a:blip>
            <a:srcRect b="0" l="0" r="0" t="0"/>
            <a:stretch/>
          </p:blipFill>
          <p:spPr>
            <a:xfrm>
              <a:off x="1039368" y="4776229"/>
              <a:ext cx="2543555" cy="2121395"/>
            </a:xfrm>
            <a:prstGeom prst="rect">
              <a:avLst/>
            </a:prstGeom>
            <a:noFill/>
            <a:ln>
              <a:noFill/>
            </a:ln>
          </p:spPr>
        </p:pic>
        <p:pic>
          <p:nvPicPr>
            <p:cNvPr id="74" name="Google Shape;74;p3"/>
            <p:cNvPicPr preferRelativeResize="0"/>
            <p:nvPr/>
          </p:nvPicPr>
          <p:blipFill rotWithShape="1">
            <a:blip r:embed="rId8">
              <a:alphaModFix/>
            </a:blip>
            <a:srcRect b="0" l="0" r="0" t="0"/>
            <a:stretch/>
          </p:blipFill>
          <p:spPr>
            <a:xfrm>
              <a:off x="1231264" y="4968888"/>
              <a:ext cx="2158998" cy="1736083"/>
            </a:xfrm>
            <a:prstGeom prst="rect">
              <a:avLst/>
            </a:prstGeom>
            <a:noFill/>
            <a:ln>
              <a:noFill/>
            </a:ln>
          </p:spPr>
        </p:pic>
      </p:grpSp>
      <p:sp>
        <p:nvSpPr>
          <p:cNvPr id="75" name="Google Shape;75;p3"/>
          <p:cNvSpPr txBox="1"/>
          <p:nvPr/>
        </p:nvSpPr>
        <p:spPr>
          <a:xfrm>
            <a:off x="4382515" y="5321910"/>
            <a:ext cx="2241550" cy="1022350"/>
          </a:xfrm>
          <a:prstGeom prst="rect">
            <a:avLst/>
          </a:prstGeom>
          <a:noFill/>
          <a:ln>
            <a:noFill/>
          </a:ln>
        </p:spPr>
        <p:txBody>
          <a:bodyPr anchorCtr="0" anchor="t" bIns="0" lIns="0" spcFirstLastPara="1" rIns="0" wrap="square" tIns="47625">
            <a:spAutoFit/>
          </a:bodyPr>
          <a:lstStyle/>
          <a:p>
            <a:pPr indent="0" lvl="0" marL="12700" rtl="0" algn="l">
              <a:lnSpc>
                <a:spcPct val="100000"/>
              </a:lnSpc>
              <a:spcBef>
                <a:spcPts val="0"/>
              </a:spcBef>
              <a:spcAft>
                <a:spcPts val="0"/>
              </a:spcAft>
              <a:buNone/>
            </a:pPr>
            <a:r>
              <a:rPr b="1" lang="en-US" sz="1400">
                <a:solidFill>
                  <a:srgbClr val="C00000"/>
                </a:solidFill>
                <a:latin typeface="Arial"/>
                <a:ea typeface="Arial"/>
                <a:cs typeface="Arial"/>
                <a:sym typeface="Arial"/>
              </a:rPr>
              <a:t>$9,925 in Loss of Use</a:t>
            </a:r>
            <a:endParaRPr sz="1400">
              <a:latin typeface="Arial"/>
              <a:ea typeface="Arial"/>
              <a:cs typeface="Arial"/>
              <a:sym typeface="Arial"/>
            </a:endParaRPr>
          </a:p>
          <a:p>
            <a:pPr indent="0" lvl="0" marL="12700" rtl="0" algn="l">
              <a:lnSpc>
                <a:spcPct val="100000"/>
              </a:lnSpc>
              <a:spcBef>
                <a:spcPts val="275"/>
              </a:spcBef>
              <a:spcAft>
                <a:spcPts val="0"/>
              </a:spcAft>
              <a:buNone/>
            </a:pPr>
            <a:r>
              <a:rPr b="1" lang="en-US" sz="1400">
                <a:solidFill>
                  <a:srgbClr val="006FC0"/>
                </a:solidFill>
                <a:latin typeface="Arial"/>
                <a:ea typeface="Arial"/>
                <a:cs typeface="Arial"/>
                <a:sym typeface="Arial"/>
              </a:rPr>
              <a:t>+ $890 in Diminished Value</a:t>
            </a:r>
            <a:endParaRPr sz="1400">
              <a:latin typeface="Arial"/>
              <a:ea typeface="Arial"/>
              <a:cs typeface="Arial"/>
              <a:sym typeface="Arial"/>
            </a:endParaRPr>
          </a:p>
          <a:p>
            <a:pPr indent="0" lvl="0" marL="12700" rtl="0" algn="l">
              <a:lnSpc>
                <a:spcPct val="100000"/>
              </a:lnSpc>
              <a:spcBef>
                <a:spcPts val="290"/>
              </a:spcBef>
              <a:spcAft>
                <a:spcPts val="0"/>
              </a:spcAft>
              <a:buNone/>
            </a:pPr>
            <a:r>
              <a:rPr lang="en-US" sz="1400">
                <a:latin typeface="Arial"/>
                <a:ea typeface="Arial"/>
                <a:cs typeface="Arial"/>
                <a:sym typeface="Arial"/>
              </a:rPr>
              <a:t>$19,667 in Physical Damages</a:t>
            </a:r>
            <a:endParaRPr sz="1400">
              <a:latin typeface="Arial"/>
              <a:ea typeface="Arial"/>
              <a:cs typeface="Arial"/>
              <a:sym typeface="Arial"/>
            </a:endParaRPr>
          </a:p>
          <a:p>
            <a:pPr indent="0" lvl="0" marL="12700" rtl="0" algn="l">
              <a:lnSpc>
                <a:spcPct val="100000"/>
              </a:lnSpc>
              <a:spcBef>
                <a:spcPts val="285"/>
              </a:spcBef>
              <a:spcAft>
                <a:spcPts val="0"/>
              </a:spcAft>
              <a:buNone/>
            </a:pPr>
            <a:r>
              <a:rPr b="1" lang="en-US" sz="1400">
                <a:latin typeface="Arial"/>
                <a:ea typeface="Arial"/>
                <a:cs typeface="Arial"/>
                <a:sym typeface="Arial"/>
              </a:rPr>
              <a:t>Ford F-550 Super Duty Chassis</a:t>
            </a:r>
            <a:endParaRPr sz="1400">
              <a:latin typeface="Arial"/>
              <a:ea typeface="Arial"/>
              <a:cs typeface="Arial"/>
              <a:sym typeface="Arial"/>
            </a:endParaRPr>
          </a:p>
        </p:txBody>
      </p:sp>
      <p:sp>
        <p:nvSpPr>
          <p:cNvPr id="76" name="Google Shape;76;p3"/>
          <p:cNvSpPr txBox="1"/>
          <p:nvPr/>
        </p:nvSpPr>
        <p:spPr>
          <a:xfrm>
            <a:off x="1240027" y="7312256"/>
            <a:ext cx="2007870" cy="775335"/>
          </a:xfrm>
          <a:prstGeom prst="rect">
            <a:avLst/>
          </a:prstGeom>
          <a:noFill/>
          <a:ln>
            <a:noFill/>
          </a:ln>
        </p:spPr>
        <p:txBody>
          <a:bodyPr anchorCtr="0" anchor="t" bIns="0" lIns="0" spcFirstLastPara="1" rIns="0" wrap="square" tIns="48875">
            <a:spAutoFit/>
          </a:bodyPr>
          <a:lstStyle/>
          <a:p>
            <a:pPr indent="0" lvl="0" marL="12700" rtl="0" algn="l">
              <a:lnSpc>
                <a:spcPct val="100000"/>
              </a:lnSpc>
              <a:spcBef>
                <a:spcPts val="0"/>
              </a:spcBef>
              <a:spcAft>
                <a:spcPts val="0"/>
              </a:spcAft>
              <a:buNone/>
            </a:pPr>
            <a:r>
              <a:rPr b="1" lang="en-US" sz="1400">
                <a:solidFill>
                  <a:srgbClr val="C00000"/>
                </a:solidFill>
                <a:latin typeface="Arial"/>
                <a:ea typeface="Arial"/>
                <a:cs typeface="Arial"/>
                <a:sym typeface="Arial"/>
              </a:rPr>
              <a:t>$9,675 in Loss of Use</a:t>
            </a:r>
            <a:endParaRPr sz="1400">
              <a:latin typeface="Arial"/>
              <a:ea typeface="Arial"/>
              <a:cs typeface="Arial"/>
              <a:sym typeface="Arial"/>
            </a:endParaRPr>
          </a:p>
          <a:p>
            <a:pPr indent="0" lvl="0" marL="12700" rtl="0" algn="l">
              <a:lnSpc>
                <a:spcPct val="100000"/>
              </a:lnSpc>
              <a:spcBef>
                <a:spcPts val="290"/>
              </a:spcBef>
              <a:spcAft>
                <a:spcPts val="0"/>
              </a:spcAft>
              <a:buNone/>
            </a:pPr>
            <a:r>
              <a:rPr lang="en-US" sz="1400">
                <a:latin typeface="Arial"/>
                <a:ea typeface="Arial"/>
                <a:cs typeface="Arial"/>
                <a:sym typeface="Arial"/>
              </a:rPr>
              <a:t>$8,829 in Physical Damages</a:t>
            </a:r>
            <a:endParaRPr sz="1400">
              <a:latin typeface="Arial"/>
              <a:ea typeface="Arial"/>
              <a:cs typeface="Arial"/>
              <a:sym typeface="Arial"/>
            </a:endParaRPr>
          </a:p>
          <a:p>
            <a:pPr indent="0" lvl="0" marL="12700" rtl="0" algn="l">
              <a:lnSpc>
                <a:spcPct val="100000"/>
              </a:lnSpc>
              <a:spcBef>
                <a:spcPts val="285"/>
              </a:spcBef>
              <a:spcAft>
                <a:spcPts val="0"/>
              </a:spcAft>
              <a:buNone/>
            </a:pPr>
            <a:r>
              <a:rPr b="1" lang="en-US" sz="1400">
                <a:latin typeface="Arial"/>
                <a:ea typeface="Arial"/>
                <a:cs typeface="Arial"/>
                <a:sym typeface="Arial"/>
              </a:rPr>
              <a:t>Ford F-350 Work Truck</a:t>
            </a:r>
            <a:endParaRPr sz="1400">
              <a:latin typeface="Arial"/>
              <a:ea typeface="Arial"/>
              <a:cs typeface="Arial"/>
              <a:sym typeface="Arial"/>
            </a:endParaRPr>
          </a:p>
        </p:txBody>
      </p:sp>
      <p:sp>
        <p:nvSpPr>
          <p:cNvPr id="77" name="Google Shape;77;p3"/>
          <p:cNvSpPr txBox="1"/>
          <p:nvPr/>
        </p:nvSpPr>
        <p:spPr>
          <a:xfrm>
            <a:off x="4315459" y="1714601"/>
            <a:ext cx="2362200" cy="1024255"/>
          </a:xfrm>
          <a:prstGeom prst="rect">
            <a:avLst/>
          </a:prstGeom>
          <a:noFill/>
          <a:ln>
            <a:noFill/>
          </a:ln>
        </p:spPr>
        <p:txBody>
          <a:bodyPr anchorCtr="0" anchor="t" bIns="0" lIns="0" spcFirstLastPara="1" rIns="0" wrap="square" tIns="48875">
            <a:spAutoFit/>
          </a:bodyPr>
          <a:lstStyle/>
          <a:p>
            <a:pPr indent="0" lvl="0" marL="12700" rtl="0" algn="l">
              <a:lnSpc>
                <a:spcPct val="100000"/>
              </a:lnSpc>
              <a:spcBef>
                <a:spcPts val="0"/>
              </a:spcBef>
              <a:spcAft>
                <a:spcPts val="0"/>
              </a:spcAft>
              <a:buNone/>
            </a:pPr>
            <a:r>
              <a:rPr b="1" lang="en-US" sz="1400">
                <a:solidFill>
                  <a:srgbClr val="C00000"/>
                </a:solidFill>
                <a:latin typeface="Arial"/>
                <a:ea typeface="Arial"/>
                <a:cs typeface="Arial"/>
                <a:sym typeface="Arial"/>
              </a:rPr>
              <a:t>$31,475 in Loss of Use</a:t>
            </a:r>
            <a:endParaRPr sz="1400">
              <a:latin typeface="Arial"/>
              <a:ea typeface="Arial"/>
              <a:cs typeface="Arial"/>
              <a:sym typeface="Arial"/>
            </a:endParaRPr>
          </a:p>
          <a:p>
            <a:pPr indent="0" lvl="0" marL="91440" rtl="0" algn="l">
              <a:lnSpc>
                <a:spcPct val="100000"/>
              </a:lnSpc>
              <a:spcBef>
                <a:spcPts val="290"/>
              </a:spcBef>
              <a:spcAft>
                <a:spcPts val="0"/>
              </a:spcAft>
              <a:buNone/>
            </a:pPr>
            <a:r>
              <a:rPr lang="en-US" sz="1400">
                <a:latin typeface="Arial"/>
                <a:ea typeface="Arial"/>
                <a:cs typeface="Arial"/>
                <a:sym typeface="Arial"/>
              </a:rPr>
              <a:t>$8,354 in Physical Damage</a:t>
            </a:r>
            <a:endParaRPr sz="1400">
              <a:latin typeface="Arial"/>
              <a:ea typeface="Arial"/>
              <a:cs typeface="Arial"/>
              <a:sym typeface="Arial"/>
            </a:endParaRPr>
          </a:p>
          <a:p>
            <a:pPr indent="0" lvl="0" marL="12700" marR="5080" rtl="0" algn="l">
              <a:lnSpc>
                <a:spcPct val="116399"/>
              </a:lnSpc>
              <a:spcBef>
                <a:spcPts val="10"/>
              </a:spcBef>
              <a:spcAft>
                <a:spcPts val="0"/>
              </a:spcAft>
              <a:buNone/>
            </a:pPr>
            <a:r>
              <a:rPr b="1" lang="en-US" sz="1400">
                <a:solidFill>
                  <a:srgbClr val="006FC0"/>
                </a:solidFill>
                <a:latin typeface="Arial"/>
                <a:ea typeface="Arial"/>
                <a:cs typeface="Arial"/>
                <a:sym typeface="Arial"/>
              </a:rPr>
              <a:t>+$5,298 in Diminished Value </a:t>
            </a:r>
            <a:r>
              <a:rPr b="1" lang="en-US" sz="1400">
                <a:latin typeface="Arial"/>
                <a:ea typeface="Arial"/>
                <a:cs typeface="Arial"/>
                <a:sym typeface="Arial"/>
              </a:rPr>
              <a:t>Chevy Silverado Street Sweeper</a:t>
            </a:r>
            <a:endParaRPr sz="1400">
              <a:latin typeface="Arial"/>
              <a:ea typeface="Arial"/>
              <a:cs typeface="Arial"/>
              <a:sym typeface="Arial"/>
            </a:endParaRPr>
          </a:p>
        </p:txBody>
      </p:sp>
      <p:grpSp>
        <p:nvGrpSpPr>
          <p:cNvPr id="78" name="Google Shape;78;p3"/>
          <p:cNvGrpSpPr/>
          <p:nvPr/>
        </p:nvGrpSpPr>
        <p:grpSpPr>
          <a:xfrm>
            <a:off x="1018032" y="8566404"/>
            <a:ext cx="2912364" cy="2092439"/>
            <a:chOff x="1018032" y="8566404"/>
            <a:chExt cx="2912364" cy="2092439"/>
          </a:xfrm>
        </p:grpSpPr>
        <p:pic>
          <p:nvPicPr>
            <p:cNvPr id="79" name="Google Shape;79;p3"/>
            <p:cNvPicPr preferRelativeResize="0"/>
            <p:nvPr/>
          </p:nvPicPr>
          <p:blipFill rotWithShape="1">
            <a:blip r:embed="rId9">
              <a:alphaModFix/>
            </a:blip>
            <a:srcRect b="0" l="0" r="0" t="0"/>
            <a:stretch/>
          </p:blipFill>
          <p:spPr>
            <a:xfrm>
              <a:off x="1018032" y="8566404"/>
              <a:ext cx="2912364" cy="2092439"/>
            </a:xfrm>
            <a:prstGeom prst="rect">
              <a:avLst/>
            </a:prstGeom>
            <a:noFill/>
            <a:ln>
              <a:noFill/>
            </a:ln>
          </p:spPr>
        </p:pic>
        <p:pic>
          <p:nvPicPr>
            <p:cNvPr id="80" name="Google Shape;80;p3"/>
            <p:cNvPicPr preferRelativeResize="0"/>
            <p:nvPr/>
          </p:nvPicPr>
          <p:blipFill rotWithShape="1">
            <a:blip r:embed="rId10">
              <a:alphaModFix/>
            </a:blip>
            <a:srcRect b="0" l="0" r="0" t="0"/>
            <a:stretch/>
          </p:blipFill>
          <p:spPr>
            <a:xfrm>
              <a:off x="1210310" y="8758994"/>
              <a:ext cx="2527299" cy="1707313"/>
            </a:xfrm>
            <a:prstGeom prst="rect">
              <a:avLst/>
            </a:prstGeom>
            <a:noFill/>
            <a:ln>
              <a:noFill/>
            </a:ln>
          </p:spPr>
        </p:pic>
      </p:grpSp>
      <p:sp>
        <p:nvSpPr>
          <p:cNvPr id="81" name="Google Shape;81;p3"/>
          <p:cNvSpPr txBox="1"/>
          <p:nvPr/>
        </p:nvSpPr>
        <p:spPr>
          <a:xfrm>
            <a:off x="4470908" y="9147150"/>
            <a:ext cx="2007870" cy="1024255"/>
          </a:xfrm>
          <a:prstGeom prst="rect">
            <a:avLst/>
          </a:prstGeom>
          <a:noFill/>
          <a:ln>
            <a:noFill/>
          </a:ln>
        </p:spPr>
        <p:txBody>
          <a:bodyPr anchorCtr="0" anchor="t" bIns="0" lIns="0" spcFirstLastPara="1" rIns="0" wrap="square" tIns="48875">
            <a:spAutoFit/>
          </a:bodyPr>
          <a:lstStyle/>
          <a:p>
            <a:pPr indent="0" lvl="0" marL="12700" rtl="0" algn="l">
              <a:lnSpc>
                <a:spcPct val="100000"/>
              </a:lnSpc>
              <a:spcBef>
                <a:spcPts val="0"/>
              </a:spcBef>
              <a:spcAft>
                <a:spcPts val="0"/>
              </a:spcAft>
              <a:buNone/>
            </a:pPr>
            <a:r>
              <a:rPr b="1" lang="en-US" sz="1400">
                <a:solidFill>
                  <a:srgbClr val="C00000"/>
                </a:solidFill>
                <a:latin typeface="Arial"/>
                <a:ea typeface="Arial"/>
                <a:cs typeface="Arial"/>
                <a:sym typeface="Arial"/>
              </a:rPr>
              <a:t>$7,150 in Loss of Use</a:t>
            </a:r>
            <a:endParaRPr sz="1400">
              <a:latin typeface="Arial"/>
              <a:ea typeface="Arial"/>
              <a:cs typeface="Arial"/>
              <a:sym typeface="Arial"/>
            </a:endParaRPr>
          </a:p>
          <a:p>
            <a:pPr indent="0" lvl="0" marL="12700" rtl="0" algn="l">
              <a:lnSpc>
                <a:spcPct val="100000"/>
              </a:lnSpc>
              <a:spcBef>
                <a:spcPts val="290"/>
              </a:spcBef>
              <a:spcAft>
                <a:spcPts val="0"/>
              </a:spcAft>
              <a:buNone/>
            </a:pPr>
            <a:r>
              <a:rPr lang="en-US" sz="1400">
                <a:latin typeface="Arial"/>
                <a:ea typeface="Arial"/>
                <a:cs typeface="Arial"/>
                <a:sym typeface="Arial"/>
              </a:rPr>
              <a:t>$3,209 in Physical Damages</a:t>
            </a:r>
            <a:endParaRPr sz="1400">
              <a:latin typeface="Arial"/>
              <a:ea typeface="Arial"/>
              <a:cs typeface="Arial"/>
              <a:sym typeface="Arial"/>
            </a:endParaRPr>
          </a:p>
          <a:p>
            <a:pPr indent="0" lvl="0" marL="12700" rtl="0" algn="l">
              <a:lnSpc>
                <a:spcPct val="100000"/>
              </a:lnSpc>
              <a:spcBef>
                <a:spcPts val="275"/>
              </a:spcBef>
              <a:spcAft>
                <a:spcPts val="0"/>
              </a:spcAft>
              <a:buNone/>
            </a:pPr>
            <a:r>
              <a:rPr b="1" i="1" lang="en-US" sz="1400">
                <a:solidFill>
                  <a:srgbClr val="006FC0"/>
                </a:solidFill>
                <a:latin typeface="Arial"/>
                <a:ea typeface="Arial"/>
                <a:cs typeface="Arial"/>
                <a:sym typeface="Arial"/>
              </a:rPr>
              <a:t>11 days of downtime</a:t>
            </a:r>
            <a:endParaRPr sz="1400">
              <a:latin typeface="Arial"/>
              <a:ea typeface="Arial"/>
              <a:cs typeface="Arial"/>
              <a:sym typeface="Arial"/>
            </a:endParaRPr>
          </a:p>
          <a:p>
            <a:pPr indent="0" lvl="0" marL="12700" rtl="0" algn="l">
              <a:lnSpc>
                <a:spcPct val="100000"/>
              </a:lnSpc>
              <a:spcBef>
                <a:spcPts val="290"/>
              </a:spcBef>
              <a:spcAft>
                <a:spcPts val="0"/>
              </a:spcAft>
              <a:buNone/>
            </a:pPr>
            <a:r>
              <a:rPr b="1" lang="en-US" sz="1400">
                <a:latin typeface="Arial"/>
                <a:ea typeface="Arial"/>
                <a:cs typeface="Arial"/>
                <a:sym typeface="Arial"/>
              </a:rPr>
              <a:t>Ford F-250 Bucket Truck</a:t>
            </a:r>
            <a:endParaRPr sz="1400">
              <a:latin typeface="Arial"/>
              <a:ea typeface="Arial"/>
              <a:cs typeface="Arial"/>
              <a:sym typeface="Arial"/>
            </a:endParaRPr>
          </a:p>
        </p:txBody>
      </p:sp>
      <p:pic>
        <p:nvPicPr>
          <p:cNvPr id="82" name="Google Shape;82;p3"/>
          <p:cNvPicPr preferRelativeResize="0"/>
          <p:nvPr/>
        </p:nvPicPr>
        <p:blipFill rotWithShape="1">
          <a:blip r:embed="rId11">
            <a:alphaModFix/>
          </a:blip>
          <a:srcRect b="0" l="0" r="0" t="0"/>
          <a:stretch/>
        </p:blipFill>
        <p:spPr>
          <a:xfrm>
            <a:off x="1051560" y="1431747"/>
            <a:ext cx="2827654" cy="16859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 name="Shape 86"/>
        <p:cNvGrpSpPr/>
        <p:nvPr/>
      </p:nvGrpSpPr>
      <p:grpSpPr>
        <a:xfrm>
          <a:off x="0" y="0"/>
          <a:ext cx="0" cy="0"/>
          <a:chOff x="0" y="0"/>
          <a:chExt cx="0" cy="0"/>
        </a:xfrm>
      </p:grpSpPr>
      <p:sp>
        <p:nvSpPr>
          <p:cNvPr id="87" name="Google Shape;87;p4"/>
          <p:cNvSpPr/>
          <p:nvPr/>
        </p:nvSpPr>
        <p:spPr>
          <a:xfrm>
            <a:off x="0" y="0"/>
            <a:ext cx="2898140" cy="7970520"/>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8" name="Google Shape;88;p4"/>
          <p:cNvSpPr/>
          <p:nvPr/>
        </p:nvSpPr>
        <p:spPr>
          <a:xfrm rot="10800000">
            <a:off x="6962358" y="9037152"/>
            <a:ext cx="606842" cy="1668948"/>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9" name="Google Shape;89;p4"/>
          <p:cNvSpPr txBox="1"/>
          <p:nvPr>
            <p:ph type="title"/>
          </p:nvPr>
        </p:nvSpPr>
        <p:spPr>
          <a:xfrm>
            <a:off x="1011427" y="609093"/>
            <a:ext cx="5274945" cy="1497965"/>
          </a:xfrm>
          <a:prstGeom prst="rect">
            <a:avLst/>
          </a:prstGeom>
          <a:noFill/>
          <a:ln>
            <a:noFill/>
          </a:ln>
        </p:spPr>
        <p:txBody>
          <a:bodyPr anchorCtr="0" anchor="t" bIns="0" lIns="0" spcFirstLastPara="1" rIns="0" wrap="square" tIns="3800">
            <a:spAutoFit/>
          </a:bodyPr>
          <a:lstStyle/>
          <a:p>
            <a:pPr indent="0" lvl="0" marL="12700" marR="5080" rtl="0" algn="l">
              <a:lnSpc>
                <a:spcPct val="101200"/>
              </a:lnSpc>
              <a:spcBef>
                <a:spcPts val="0"/>
              </a:spcBef>
              <a:spcAft>
                <a:spcPts val="0"/>
              </a:spcAft>
              <a:buNone/>
            </a:pPr>
            <a:r>
              <a:rPr b="1" lang="en-US"/>
              <a:t>Photoscope &amp; Asset Recovery</a:t>
            </a:r>
            <a:endParaRPr/>
          </a:p>
        </p:txBody>
      </p:sp>
      <p:sp>
        <p:nvSpPr>
          <p:cNvPr id="90" name="Google Shape;90;p4"/>
          <p:cNvSpPr txBox="1"/>
          <p:nvPr>
            <p:ph idx="1" type="body"/>
          </p:nvPr>
        </p:nvSpPr>
        <p:spPr>
          <a:xfrm>
            <a:off x="977900" y="2228850"/>
            <a:ext cx="5580380" cy="2531745"/>
          </a:xfrm>
          <a:prstGeom prst="rect">
            <a:avLst/>
          </a:prstGeom>
          <a:noFill/>
          <a:ln>
            <a:noFill/>
          </a:ln>
        </p:spPr>
        <p:txBody>
          <a:bodyPr anchorCtr="0" anchor="t" bIns="0" lIns="0" spcFirstLastPara="1" rIns="0" wrap="square" tIns="27300">
            <a:spAutoFit/>
          </a:bodyPr>
          <a:lstStyle/>
          <a:p>
            <a:pPr indent="0" lvl="0" marL="12700" marR="239395" rtl="0" algn="l">
              <a:lnSpc>
                <a:spcPct val="115000"/>
              </a:lnSpc>
              <a:spcBef>
                <a:spcPts val="0"/>
              </a:spcBef>
              <a:spcAft>
                <a:spcPts val="0"/>
              </a:spcAft>
              <a:buNone/>
            </a:pPr>
            <a:r>
              <a:rPr lang="en-US"/>
              <a:t>The Photoscope Program is set up to help fleet owners capture and recover minor cosmetic damages that are not sufficient enough to remove a vehicle from service for a repair estimate.</a:t>
            </a:r>
            <a:endParaRPr/>
          </a:p>
          <a:p>
            <a:pPr indent="0" lvl="0" marL="0" rtl="0" algn="l">
              <a:lnSpc>
                <a:spcPct val="100000"/>
              </a:lnSpc>
              <a:spcBef>
                <a:spcPts val="5"/>
              </a:spcBef>
              <a:spcAft>
                <a:spcPts val="0"/>
              </a:spcAft>
              <a:buNone/>
            </a:pPr>
            <a:r>
              <a:t/>
            </a:r>
            <a:endParaRPr/>
          </a:p>
          <a:p>
            <a:pPr indent="0" lvl="0" marL="12700" marR="33020" rtl="0" algn="l">
              <a:lnSpc>
                <a:spcPct val="115000"/>
              </a:lnSpc>
              <a:spcBef>
                <a:spcPts val="0"/>
              </a:spcBef>
              <a:spcAft>
                <a:spcPts val="0"/>
              </a:spcAft>
              <a:buNone/>
            </a:pPr>
            <a:r>
              <a:rPr lang="en-US"/>
              <a:t>Using photos and the incident and/or police report, ACM can produce an appraisal in-house using qualified vendor relationships and still recover the damages that were not pursued. Depending on your recordkeeping, we can go back several years up to the state statute of limitations and recover for those damages and anticipated downtime.</a:t>
            </a:r>
            <a:endParaRPr/>
          </a:p>
          <a:p>
            <a:pPr indent="0" lvl="0" marL="0" rtl="0" algn="l">
              <a:lnSpc>
                <a:spcPct val="100000"/>
              </a:lnSpc>
              <a:spcBef>
                <a:spcPts val="335"/>
              </a:spcBef>
              <a:spcAft>
                <a:spcPts val="0"/>
              </a:spcAft>
              <a:buNone/>
            </a:pPr>
            <a:r>
              <a:t/>
            </a:r>
            <a:endParaRPr/>
          </a:p>
          <a:p>
            <a:pPr indent="-635" lvl="0" marL="12700" marR="5080" rtl="0" algn="l">
              <a:lnSpc>
                <a:spcPct val="115000"/>
              </a:lnSpc>
              <a:spcBef>
                <a:spcPts val="0"/>
              </a:spcBef>
              <a:spcAft>
                <a:spcPts val="0"/>
              </a:spcAft>
              <a:buNone/>
            </a:pPr>
            <a:r>
              <a:rPr lang="en-US"/>
              <a:t>Uncollected damages can be recovered from previously worked files to include loss of use and diminution of value as circumstances permit.</a:t>
            </a:r>
            <a:endParaRPr/>
          </a:p>
        </p:txBody>
      </p:sp>
      <p:pic>
        <p:nvPicPr>
          <p:cNvPr id="91" name="Google Shape;91;p4"/>
          <p:cNvPicPr preferRelativeResize="0"/>
          <p:nvPr/>
        </p:nvPicPr>
        <p:blipFill rotWithShape="1">
          <a:blip r:embed="rId3">
            <a:alphaModFix/>
          </a:blip>
          <a:srcRect b="0" l="0" r="0" t="0"/>
          <a:stretch/>
        </p:blipFill>
        <p:spPr>
          <a:xfrm>
            <a:off x="966876" y="5677029"/>
            <a:ext cx="3635853" cy="47052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p:nvPr/>
        </p:nvSpPr>
        <p:spPr>
          <a:xfrm>
            <a:off x="0" y="0"/>
            <a:ext cx="1724753" cy="4743450"/>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7" name="Google Shape;97;p5"/>
          <p:cNvSpPr/>
          <p:nvPr/>
        </p:nvSpPr>
        <p:spPr>
          <a:xfrm rot="10800000">
            <a:off x="6962358" y="9037152"/>
            <a:ext cx="606842" cy="1668948"/>
          </a:xfrm>
          <a:custGeom>
            <a:rect b="b" l="l" r="r" t="t"/>
            <a:pathLst>
              <a:path extrusionOk="0" h="7970520" w="2898140">
                <a:moveTo>
                  <a:pt x="2897530" y="0"/>
                </a:moveTo>
                <a:lnTo>
                  <a:pt x="0" y="0"/>
                </a:lnTo>
                <a:lnTo>
                  <a:pt x="0" y="7970064"/>
                </a:lnTo>
                <a:lnTo>
                  <a:pt x="2897530" y="0"/>
                </a:lnTo>
                <a:close/>
              </a:path>
            </a:pathLst>
          </a:custGeom>
          <a:solidFill>
            <a:srgbClr val="81B2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8" name="Google Shape;98;p5"/>
          <p:cNvSpPr txBox="1"/>
          <p:nvPr>
            <p:ph type="title"/>
          </p:nvPr>
        </p:nvSpPr>
        <p:spPr>
          <a:xfrm>
            <a:off x="999236" y="744112"/>
            <a:ext cx="5833364" cy="703526"/>
          </a:xfrm>
          <a:prstGeom prst="rect">
            <a:avLst/>
          </a:prstGeom>
          <a:noFill/>
          <a:ln>
            <a:noFill/>
          </a:ln>
        </p:spPr>
        <p:txBody>
          <a:bodyPr anchorCtr="0" anchor="t" bIns="0" lIns="0" spcFirstLastPara="1" rIns="0" wrap="square" tIns="3800">
            <a:spAutoFit/>
          </a:bodyPr>
          <a:lstStyle/>
          <a:p>
            <a:pPr indent="0" lvl="0" marL="12700" marR="5080" rtl="0" algn="l">
              <a:lnSpc>
                <a:spcPct val="101200"/>
              </a:lnSpc>
              <a:spcBef>
                <a:spcPts val="0"/>
              </a:spcBef>
              <a:spcAft>
                <a:spcPts val="0"/>
              </a:spcAft>
              <a:buNone/>
            </a:pPr>
            <a:r>
              <a:rPr lang="en-US"/>
              <a:t>Our Clients Include</a:t>
            </a:r>
            <a:endParaRPr/>
          </a:p>
        </p:txBody>
      </p:sp>
      <p:grpSp>
        <p:nvGrpSpPr>
          <p:cNvPr id="99" name="Google Shape;99;p5"/>
          <p:cNvGrpSpPr/>
          <p:nvPr/>
        </p:nvGrpSpPr>
        <p:grpSpPr>
          <a:xfrm>
            <a:off x="979587" y="2457450"/>
            <a:ext cx="6234013" cy="7475852"/>
            <a:chOff x="278129" y="2083346"/>
            <a:chExt cx="7043161" cy="8446185"/>
          </a:xfrm>
        </p:grpSpPr>
        <p:pic>
          <p:nvPicPr>
            <p:cNvPr id="100" name="Google Shape;100;p5"/>
            <p:cNvPicPr preferRelativeResize="0"/>
            <p:nvPr/>
          </p:nvPicPr>
          <p:blipFill rotWithShape="1">
            <a:blip r:embed="rId3">
              <a:alphaModFix/>
            </a:blip>
            <a:srcRect b="0" l="0" r="0" t="0"/>
            <a:stretch/>
          </p:blipFill>
          <p:spPr>
            <a:xfrm>
              <a:off x="4761865" y="7465809"/>
              <a:ext cx="2501252" cy="584191"/>
            </a:xfrm>
            <a:prstGeom prst="rect">
              <a:avLst/>
            </a:prstGeom>
            <a:noFill/>
            <a:ln>
              <a:noFill/>
            </a:ln>
          </p:spPr>
        </p:pic>
        <p:grpSp>
          <p:nvGrpSpPr>
            <p:cNvPr id="101" name="Google Shape;101;p5"/>
            <p:cNvGrpSpPr/>
            <p:nvPr/>
          </p:nvGrpSpPr>
          <p:grpSpPr>
            <a:xfrm>
              <a:off x="4010660" y="3416076"/>
              <a:ext cx="3156825" cy="2370958"/>
              <a:chOff x="4010660" y="3416076"/>
              <a:chExt cx="3156825" cy="2370958"/>
            </a:xfrm>
          </p:grpSpPr>
          <p:pic>
            <p:nvPicPr>
              <p:cNvPr id="102" name="Google Shape;102;p5"/>
              <p:cNvPicPr preferRelativeResize="0"/>
              <p:nvPr/>
            </p:nvPicPr>
            <p:blipFill rotWithShape="1">
              <a:blip r:embed="rId4">
                <a:alphaModFix/>
              </a:blip>
              <a:srcRect b="0" l="0" r="0" t="0"/>
              <a:stretch/>
            </p:blipFill>
            <p:spPr>
              <a:xfrm>
                <a:off x="5730875" y="4379963"/>
                <a:ext cx="1413509" cy="1407071"/>
              </a:xfrm>
              <a:prstGeom prst="rect">
                <a:avLst/>
              </a:prstGeom>
              <a:noFill/>
              <a:ln>
                <a:noFill/>
              </a:ln>
            </p:spPr>
          </p:pic>
          <p:pic>
            <p:nvPicPr>
              <p:cNvPr id="103" name="Google Shape;103;p5"/>
              <p:cNvPicPr preferRelativeResize="0"/>
              <p:nvPr/>
            </p:nvPicPr>
            <p:blipFill rotWithShape="1">
              <a:blip r:embed="rId5">
                <a:alphaModFix/>
              </a:blip>
              <a:srcRect b="0" l="0" r="0" t="0"/>
              <a:stretch/>
            </p:blipFill>
            <p:spPr>
              <a:xfrm>
                <a:off x="4010660" y="4401545"/>
                <a:ext cx="1381124" cy="1381124"/>
              </a:xfrm>
              <a:prstGeom prst="rect">
                <a:avLst/>
              </a:prstGeom>
              <a:noFill/>
              <a:ln>
                <a:noFill/>
              </a:ln>
            </p:spPr>
          </p:pic>
          <p:pic>
            <p:nvPicPr>
              <p:cNvPr id="104" name="Google Shape;104;p5"/>
              <p:cNvPicPr preferRelativeResize="0"/>
              <p:nvPr/>
            </p:nvPicPr>
            <p:blipFill rotWithShape="1">
              <a:blip r:embed="rId6">
                <a:alphaModFix/>
              </a:blip>
              <a:srcRect b="0" l="0" r="0" t="0"/>
              <a:stretch/>
            </p:blipFill>
            <p:spPr>
              <a:xfrm>
                <a:off x="5266937" y="3416076"/>
                <a:ext cx="1900548" cy="946221"/>
              </a:xfrm>
              <a:prstGeom prst="rect">
                <a:avLst/>
              </a:prstGeom>
              <a:noFill/>
              <a:ln>
                <a:noFill/>
              </a:ln>
            </p:spPr>
          </p:pic>
        </p:grpSp>
        <p:pic>
          <p:nvPicPr>
            <p:cNvPr id="105" name="Google Shape;105;p5"/>
            <p:cNvPicPr preferRelativeResize="0"/>
            <p:nvPr/>
          </p:nvPicPr>
          <p:blipFill rotWithShape="1">
            <a:blip r:embed="rId7">
              <a:alphaModFix/>
            </a:blip>
            <a:srcRect b="0" l="0" r="0" t="0"/>
            <a:stretch/>
          </p:blipFill>
          <p:spPr>
            <a:xfrm>
              <a:off x="445147" y="4410075"/>
              <a:ext cx="1403337" cy="1403349"/>
            </a:xfrm>
            <a:prstGeom prst="rect">
              <a:avLst/>
            </a:prstGeom>
            <a:noFill/>
            <a:ln>
              <a:noFill/>
            </a:ln>
          </p:spPr>
        </p:pic>
        <p:pic>
          <p:nvPicPr>
            <p:cNvPr id="106" name="Google Shape;106;p5"/>
            <p:cNvPicPr preferRelativeResize="0"/>
            <p:nvPr/>
          </p:nvPicPr>
          <p:blipFill rotWithShape="1">
            <a:blip r:embed="rId8">
              <a:alphaModFix/>
            </a:blip>
            <a:srcRect b="0" l="0" r="0" t="0"/>
            <a:stretch/>
          </p:blipFill>
          <p:spPr>
            <a:xfrm>
              <a:off x="2230120" y="4401553"/>
              <a:ext cx="1428749" cy="1428741"/>
            </a:xfrm>
            <a:prstGeom prst="rect">
              <a:avLst/>
            </a:prstGeom>
            <a:noFill/>
            <a:ln>
              <a:noFill/>
            </a:ln>
          </p:spPr>
        </p:pic>
        <p:pic>
          <p:nvPicPr>
            <p:cNvPr id="107" name="Google Shape;107;p5"/>
            <p:cNvPicPr preferRelativeResize="0"/>
            <p:nvPr/>
          </p:nvPicPr>
          <p:blipFill rotWithShape="1">
            <a:blip r:embed="rId9">
              <a:alphaModFix/>
            </a:blip>
            <a:srcRect b="0" l="0" r="0" t="0"/>
            <a:stretch/>
          </p:blipFill>
          <p:spPr>
            <a:xfrm>
              <a:off x="2762886" y="3521519"/>
              <a:ext cx="2117723" cy="694050"/>
            </a:xfrm>
            <a:prstGeom prst="rect">
              <a:avLst/>
            </a:prstGeom>
            <a:noFill/>
            <a:ln>
              <a:noFill/>
            </a:ln>
          </p:spPr>
        </p:pic>
        <p:pic>
          <p:nvPicPr>
            <p:cNvPr id="108" name="Google Shape;108;p5"/>
            <p:cNvPicPr preferRelativeResize="0"/>
            <p:nvPr/>
          </p:nvPicPr>
          <p:blipFill rotWithShape="1">
            <a:blip r:embed="rId10">
              <a:alphaModFix/>
            </a:blip>
            <a:srcRect b="0" l="0" r="0" t="0"/>
            <a:stretch/>
          </p:blipFill>
          <p:spPr>
            <a:xfrm>
              <a:off x="5304154" y="2381161"/>
              <a:ext cx="1760207" cy="690873"/>
            </a:xfrm>
            <a:prstGeom prst="rect">
              <a:avLst/>
            </a:prstGeom>
            <a:noFill/>
            <a:ln>
              <a:noFill/>
            </a:ln>
          </p:spPr>
        </p:pic>
        <p:grpSp>
          <p:nvGrpSpPr>
            <p:cNvPr id="109" name="Google Shape;109;p5"/>
            <p:cNvGrpSpPr/>
            <p:nvPr/>
          </p:nvGrpSpPr>
          <p:grpSpPr>
            <a:xfrm>
              <a:off x="460375" y="7419454"/>
              <a:ext cx="4591932" cy="3064975"/>
              <a:chOff x="460375" y="7419454"/>
              <a:chExt cx="4591932" cy="3064975"/>
            </a:xfrm>
          </p:grpSpPr>
          <p:pic>
            <p:nvPicPr>
              <p:cNvPr id="110" name="Google Shape;110;p5"/>
              <p:cNvPicPr preferRelativeResize="0"/>
              <p:nvPr/>
            </p:nvPicPr>
            <p:blipFill rotWithShape="1">
              <a:blip r:embed="rId11">
                <a:alphaModFix/>
              </a:blip>
              <a:srcRect b="0" l="0" r="0" t="0"/>
              <a:stretch/>
            </p:blipFill>
            <p:spPr>
              <a:xfrm>
                <a:off x="460375" y="7419454"/>
                <a:ext cx="3428999" cy="619115"/>
              </a:xfrm>
              <a:prstGeom prst="rect">
                <a:avLst/>
              </a:prstGeom>
              <a:noFill/>
              <a:ln>
                <a:noFill/>
              </a:ln>
            </p:spPr>
          </p:pic>
          <p:pic>
            <p:nvPicPr>
              <p:cNvPr id="111" name="Google Shape;111;p5"/>
              <p:cNvPicPr preferRelativeResize="0"/>
              <p:nvPr/>
            </p:nvPicPr>
            <p:blipFill rotWithShape="1">
              <a:blip r:embed="rId12">
                <a:alphaModFix/>
              </a:blip>
              <a:srcRect b="0" l="0" r="0" t="0"/>
              <a:stretch/>
            </p:blipFill>
            <p:spPr>
              <a:xfrm>
                <a:off x="2964179" y="8047413"/>
                <a:ext cx="1667501" cy="1701157"/>
              </a:xfrm>
              <a:prstGeom prst="rect">
                <a:avLst/>
              </a:prstGeom>
              <a:noFill/>
              <a:ln>
                <a:noFill/>
              </a:ln>
            </p:spPr>
          </p:pic>
          <p:pic>
            <p:nvPicPr>
              <p:cNvPr id="112" name="Google Shape;112;p5"/>
              <p:cNvPicPr preferRelativeResize="0"/>
              <p:nvPr/>
            </p:nvPicPr>
            <p:blipFill rotWithShape="1">
              <a:blip r:embed="rId13">
                <a:alphaModFix/>
              </a:blip>
              <a:srcRect b="0" l="0" r="0" t="0"/>
              <a:stretch/>
            </p:blipFill>
            <p:spPr>
              <a:xfrm>
                <a:off x="611864" y="9255709"/>
                <a:ext cx="1534447" cy="1228720"/>
              </a:xfrm>
              <a:prstGeom prst="rect">
                <a:avLst/>
              </a:prstGeom>
              <a:noFill/>
              <a:ln>
                <a:noFill/>
              </a:ln>
            </p:spPr>
          </p:pic>
          <p:pic>
            <p:nvPicPr>
              <p:cNvPr id="113" name="Google Shape;113;p5"/>
              <p:cNvPicPr preferRelativeResize="0"/>
              <p:nvPr/>
            </p:nvPicPr>
            <p:blipFill rotWithShape="1">
              <a:blip r:embed="rId14">
                <a:alphaModFix/>
              </a:blip>
              <a:srcRect b="0" l="0" r="0" t="0"/>
              <a:stretch/>
            </p:blipFill>
            <p:spPr>
              <a:xfrm>
                <a:off x="2497212" y="9934765"/>
                <a:ext cx="2555095" cy="487435"/>
              </a:xfrm>
              <a:prstGeom prst="rect">
                <a:avLst/>
              </a:prstGeom>
              <a:noFill/>
              <a:ln>
                <a:noFill/>
              </a:ln>
            </p:spPr>
          </p:pic>
        </p:grpSp>
        <p:pic>
          <p:nvPicPr>
            <p:cNvPr id="114" name="Google Shape;114;p5"/>
            <p:cNvPicPr preferRelativeResize="0"/>
            <p:nvPr/>
          </p:nvPicPr>
          <p:blipFill rotWithShape="1">
            <a:blip r:embed="rId15">
              <a:alphaModFix/>
            </a:blip>
            <a:srcRect b="0" l="0" r="0" t="0"/>
            <a:stretch/>
          </p:blipFill>
          <p:spPr>
            <a:xfrm>
              <a:off x="453058" y="3247849"/>
              <a:ext cx="1739821" cy="965899"/>
            </a:xfrm>
            <a:prstGeom prst="rect">
              <a:avLst/>
            </a:prstGeom>
            <a:noFill/>
            <a:ln>
              <a:noFill/>
            </a:ln>
          </p:spPr>
        </p:pic>
        <p:pic>
          <p:nvPicPr>
            <p:cNvPr id="115" name="Google Shape;115;p5"/>
            <p:cNvPicPr preferRelativeResize="0"/>
            <p:nvPr/>
          </p:nvPicPr>
          <p:blipFill rotWithShape="1">
            <a:blip r:embed="rId16">
              <a:alphaModFix/>
            </a:blip>
            <a:srcRect b="0" l="0" r="0" t="0"/>
            <a:stretch/>
          </p:blipFill>
          <p:spPr>
            <a:xfrm>
              <a:off x="4900929" y="8460117"/>
              <a:ext cx="2355213" cy="520060"/>
            </a:xfrm>
            <a:prstGeom prst="rect">
              <a:avLst/>
            </a:prstGeom>
            <a:noFill/>
            <a:ln>
              <a:noFill/>
            </a:ln>
          </p:spPr>
        </p:pic>
        <p:pic>
          <p:nvPicPr>
            <p:cNvPr id="116" name="Google Shape;116;p5"/>
            <p:cNvPicPr preferRelativeResize="0"/>
            <p:nvPr/>
          </p:nvPicPr>
          <p:blipFill rotWithShape="1">
            <a:blip r:embed="rId17">
              <a:alphaModFix/>
            </a:blip>
            <a:srcRect b="0" l="0" r="0" t="0"/>
            <a:stretch/>
          </p:blipFill>
          <p:spPr>
            <a:xfrm>
              <a:off x="2199638" y="5953993"/>
              <a:ext cx="1296669" cy="1296669"/>
            </a:xfrm>
            <a:prstGeom prst="rect">
              <a:avLst/>
            </a:prstGeom>
            <a:noFill/>
            <a:ln>
              <a:noFill/>
            </a:ln>
          </p:spPr>
        </p:pic>
        <p:pic>
          <p:nvPicPr>
            <p:cNvPr id="117" name="Google Shape;117;p5"/>
            <p:cNvPicPr preferRelativeResize="0"/>
            <p:nvPr/>
          </p:nvPicPr>
          <p:blipFill rotWithShape="1">
            <a:blip r:embed="rId18">
              <a:alphaModFix/>
            </a:blip>
            <a:srcRect b="0" l="0" r="0" t="0"/>
            <a:stretch/>
          </p:blipFill>
          <p:spPr>
            <a:xfrm>
              <a:off x="3376353" y="2083346"/>
              <a:ext cx="1075684" cy="1259834"/>
            </a:xfrm>
            <a:prstGeom prst="rect">
              <a:avLst/>
            </a:prstGeom>
            <a:noFill/>
            <a:ln>
              <a:noFill/>
            </a:ln>
          </p:spPr>
        </p:pic>
        <p:pic>
          <p:nvPicPr>
            <p:cNvPr id="118" name="Google Shape;118;p5"/>
            <p:cNvPicPr preferRelativeResize="0"/>
            <p:nvPr/>
          </p:nvPicPr>
          <p:blipFill rotWithShape="1">
            <a:blip r:embed="rId19">
              <a:alphaModFix/>
            </a:blip>
            <a:srcRect b="0" l="0" r="0" t="0"/>
            <a:stretch/>
          </p:blipFill>
          <p:spPr>
            <a:xfrm>
              <a:off x="326390" y="5927331"/>
              <a:ext cx="1519553" cy="1363332"/>
            </a:xfrm>
            <a:prstGeom prst="rect">
              <a:avLst/>
            </a:prstGeom>
            <a:noFill/>
            <a:ln>
              <a:noFill/>
            </a:ln>
          </p:spPr>
        </p:pic>
        <p:pic>
          <p:nvPicPr>
            <p:cNvPr id="119" name="Google Shape;119;p5"/>
            <p:cNvPicPr preferRelativeResize="0"/>
            <p:nvPr/>
          </p:nvPicPr>
          <p:blipFill rotWithShape="1">
            <a:blip r:embed="rId20">
              <a:alphaModFix/>
            </a:blip>
            <a:srcRect b="0" l="0" r="0" t="0"/>
            <a:stretch/>
          </p:blipFill>
          <p:spPr>
            <a:xfrm>
              <a:off x="5600311" y="5973571"/>
              <a:ext cx="1720979" cy="1243432"/>
            </a:xfrm>
            <a:prstGeom prst="rect">
              <a:avLst/>
            </a:prstGeom>
            <a:noFill/>
            <a:ln>
              <a:noFill/>
            </a:ln>
          </p:spPr>
        </p:pic>
        <p:pic>
          <p:nvPicPr>
            <p:cNvPr id="120" name="Google Shape;120;p5"/>
            <p:cNvPicPr preferRelativeResize="0"/>
            <p:nvPr/>
          </p:nvPicPr>
          <p:blipFill rotWithShape="1">
            <a:blip r:embed="rId21">
              <a:alphaModFix/>
            </a:blip>
            <a:srcRect b="0" l="0" r="0" t="0"/>
            <a:stretch/>
          </p:blipFill>
          <p:spPr>
            <a:xfrm>
              <a:off x="3837940" y="5953993"/>
              <a:ext cx="1482077" cy="1285870"/>
            </a:xfrm>
            <a:prstGeom prst="rect">
              <a:avLst/>
            </a:prstGeom>
            <a:noFill/>
            <a:ln>
              <a:noFill/>
            </a:ln>
          </p:spPr>
        </p:pic>
        <p:pic>
          <p:nvPicPr>
            <p:cNvPr id="121" name="Google Shape;121;p5"/>
            <p:cNvPicPr preferRelativeResize="0"/>
            <p:nvPr/>
          </p:nvPicPr>
          <p:blipFill rotWithShape="1">
            <a:blip r:embed="rId22">
              <a:alphaModFix/>
            </a:blip>
            <a:srcRect b="0" l="0" r="0" t="0"/>
            <a:stretch/>
          </p:blipFill>
          <p:spPr>
            <a:xfrm>
              <a:off x="5334000" y="9193492"/>
              <a:ext cx="1381759" cy="1336039"/>
            </a:xfrm>
            <a:prstGeom prst="rect">
              <a:avLst/>
            </a:prstGeom>
            <a:noFill/>
            <a:ln>
              <a:noFill/>
            </a:ln>
          </p:spPr>
        </p:pic>
        <p:pic>
          <p:nvPicPr>
            <p:cNvPr id="122" name="Google Shape;122;p5"/>
            <p:cNvPicPr preferRelativeResize="0"/>
            <p:nvPr/>
          </p:nvPicPr>
          <p:blipFill rotWithShape="1">
            <a:blip r:embed="rId23">
              <a:alphaModFix/>
            </a:blip>
            <a:srcRect b="0" l="0" r="0" t="0"/>
            <a:stretch/>
          </p:blipFill>
          <p:spPr>
            <a:xfrm>
              <a:off x="313560" y="2316850"/>
              <a:ext cx="2317174" cy="598914"/>
            </a:xfrm>
            <a:prstGeom prst="rect">
              <a:avLst/>
            </a:prstGeom>
            <a:noFill/>
            <a:ln>
              <a:noFill/>
            </a:ln>
          </p:spPr>
        </p:pic>
        <p:pic>
          <p:nvPicPr>
            <p:cNvPr id="123" name="Google Shape;123;p5"/>
            <p:cNvPicPr preferRelativeResize="0"/>
            <p:nvPr/>
          </p:nvPicPr>
          <p:blipFill rotWithShape="1">
            <a:blip r:embed="rId24">
              <a:alphaModFix/>
            </a:blip>
            <a:srcRect b="0" l="0" r="0" t="0"/>
            <a:stretch/>
          </p:blipFill>
          <p:spPr>
            <a:xfrm>
              <a:off x="278129" y="8105180"/>
              <a:ext cx="2653663" cy="1056002"/>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CM 1">
      <a:dk1>
        <a:srgbClr val="000000"/>
      </a:dk1>
      <a:lt1>
        <a:srgbClr val="FFFFFF"/>
      </a:lt1>
      <a:dk2>
        <a:srgbClr val="0E2841"/>
      </a:dk2>
      <a:lt2>
        <a:srgbClr val="E8E8E8"/>
      </a:lt2>
      <a:accent1>
        <a:srgbClr val="435977"/>
      </a:accent1>
      <a:accent2>
        <a:srgbClr val="8ACCE8"/>
      </a:accent2>
      <a:accent3>
        <a:srgbClr val="B0B0B0"/>
      </a:accent3>
      <a:accent4>
        <a:srgbClr val="F6D027"/>
      </a:accent4>
      <a:accent5>
        <a:srgbClr val="F06954"/>
      </a:accent5>
      <a:accent6>
        <a:srgbClr val="316A41"/>
      </a:accent6>
      <a:hlink>
        <a:srgbClr val="8ACBE7"/>
      </a:hlink>
      <a:folHlink>
        <a:srgbClr val="6565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2024-12-23T04:16:56Z</dcterms:created>
  <dc:creator>Melissa Wilder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0x0101002BDD987C217D2C46838750B59B8E309F</vt:lpwstr>
  </property>
  <property fmtid="{D5CDD505-2E9C-101B-9397-08002B2CF9AE}" pid="3" name="Created">
    <vt:filetime>2024-10-01T00:00:00Z</vt:filetime>
  </property>
  <property fmtid="{D5CDD505-2E9C-101B-9397-08002B2CF9AE}" pid="4" name="Creator">
    <vt:lpwstr>Acrobat PDFMaker 24 for Word</vt:lpwstr>
  </property>
  <property fmtid="{D5CDD505-2E9C-101B-9397-08002B2CF9AE}" pid="5" name="GrammarlyDocumentId">
    <vt:lpwstr>432c084cbf3f8e80d06cbb235a4124c0a55a1f098e244a5a8ecb22ff233473d0</vt:lpwstr>
  </property>
  <property fmtid="{D5CDD505-2E9C-101B-9397-08002B2CF9AE}" pid="6" name="LastSaved">
    <vt:filetime>2024-12-23T00:00:00Z</vt:filetime>
  </property>
  <property fmtid="{D5CDD505-2E9C-101B-9397-08002B2CF9AE}" pid="7" name="MediaServiceImageTags">
    <vt:lpwstr/>
  </property>
  <property fmtid="{D5CDD505-2E9C-101B-9397-08002B2CF9AE}" pid="8" name="Producer">
    <vt:lpwstr>Adobe PDF Library 24.3.144</vt:lpwstr>
  </property>
  <property fmtid="{D5CDD505-2E9C-101B-9397-08002B2CF9AE}" pid="9" name="SourceModified">
    <vt:lpwstr/>
  </property>
</Properties>
</file>